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825" r:id="rId2"/>
    <p:sldId id="999" r:id="rId3"/>
    <p:sldId id="1958" r:id="rId4"/>
    <p:sldId id="1959" r:id="rId5"/>
    <p:sldId id="1960" r:id="rId6"/>
    <p:sldId id="1961" r:id="rId7"/>
    <p:sldId id="1962" r:id="rId8"/>
    <p:sldId id="1963" r:id="rId9"/>
    <p:sldId id="1964" r:id="rId10"/>
    <p:sldId id="1965" r:id="rId11"/>
    <p:sldId id="1966" r:id="rId12"/>
    <p:sldId id="1967" r:id="rId13"/>
    <p:sldId id="1968" r:id="rId14"/>
    <p:sldId id="1969" r:id="rId15"/>
    <p:sldId id="1970" r:id="rId16"/>
    <p:sldId id="1971" r:id="rId17"/>
    <p:sldId id="1972" r:id="rId18"/>
    <p:sldId id="1973" r:id="rId19"/>
    <p:sldId id="1974" r:id="rId20"/>
    <p:sldId id="1975" r:id="rId21"/>
    <p:sldId id="1976" r:id="rId22"/>
    <p:sldId id="1977" r:id="rId23"/>
    <p:sldId id="1978" r:id="rId24"/>
    <p:sldId id="1979" r:id="rId25"/>
    <p:sldId id="1980" r:id="rId26"/>
    <p:sldId id="1981" r:id="rId27"/>
    <p:sldId id="1982" r:id="rId28"/>
    <p:sldId id="1983" r:id="rId29"/>
    <p:sldId id="1984" r:id="rId30"/>
    <p:sldId id="1985" r:id="rId31"/>
    <p:sldId id="1986" r:id="rId32"/>
    <p:sldId id="1987" r:id="rId33"/>
    <p:sldId id="1988" r:id="rId34"/>
    <p:sldId id="1989" r:id="rId35"/>
    <p:sldId id="1990" r:id="rId36"/>
    <p:sldId id="1991" r:id="rId37"/>
    <p:sldId id="1992" r:id="rId38"/>
    <p:sldId id="1993" r:id="rId39"/>
    <p:sldId id="1994" r:id="rId40"/>
    <p:sldId id="1995" r:id="rId4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30"/>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OFFERINGS</a:t>
            </a:r>
            <a:endParaRPr lang="en-ZA" dirty="0"/>
          </a:p>
        </p:txBody>
      </p:sp>
      <p:sp>
        <p:nvSpPr>
          <p:cNvPr id="3" name="Content Placeholder 2"/>
          <p:cNvSpPr>
            <a:spLocks noGrp="1"/>
          </p:cNvSpPr>
          <p:nvPr>
            <p:ph idx="1"/>
          </p:nvPr>
        </p:nvSpPr>
        <p:spPr/>
        <p:txBody>
          <a:bodyPr>
            <a:noAutofit/>
          </a:bodyPr>
          <a:lstStyle/>
          <a:p>
            <a:pPr algn="just"/>
            <a:r>
              <a:rPr lang="en-ZA" sz="2400" dirty="0" smtClean="0"/>
              <a:t>Verse 3: </a:t>
            </a:r>
          </a:p>
          <a:p>
            <a:pPr marL="457200" indent="-457200">
              <a:buFont typeface="+mj-lt"/>
              <a:buAutoNum type="arabicPeriod"/>
            </a:pPr>
            <a:r>
              <a:rPr lang="en-ZA" sz="2400" b="0" dirty="0" smtClean="0"/>
              <a:t>Bull for a “</a:t>
            </a:r>
            <a:r>
              <a:rPr lang="en-ZA" sz="2400" b="0" i="1" dirty="0" smtClean="0"/>
              <a:t>sin offering”, a “</a:t>
            </a:r>
            <a:r>
              <a:rPr lang="en-ZA" sz="2400" b="0" i="1" dirty="0" err="1" smtClean="0"/>
              <a:t>chatta‟ah</a:t>
            </a:r>
            <a:r>
              <a:rPr lang="en-ZA" sz="2400" b="0" i="1" dirty="0" smtClean="0"/>
              <a:t>”. </a:t>
            </a:r>
            <a:r>
              <a:rPr lang="en-ZA" sz="2400" b="0" dirty="0" smtClean="0"/>
              <a:t>This offering was for the Priest and his house. The “</a:t>
            </a:r>
            <a:r>
              <a:rPr lang="en-ZA" sz="2400" b="0" i="1" dirty="0" smtClean="0"/>
              <a:t>bull”</a:t>
            </a:r>
            <a:r>
              <a:rPr lang="en-ZA" sz="2400" b="0" dirty="0" smtClean="0"/>
              <a:t> (“</a:t>
            </a:r>
            <a:r>
              <a:rPr lang="en-ZA" sz="2400" b="0" dirty="0" err="1" smtClean="0"/>
              <a:t>baqar</a:t>
            </a:r>
            <a:r>
              <a:rPr lang="en-ZA" sz="2400" b="0" dirty="0" smtClean="0"/>
              <a:t>”) represents strength, our strength. All of us must come before </a:t>
            </a:r>
            <a:r>
              <a:rPr lang="he-IL" b="0" dirty="0" smtClean="0"/>
              <a:t>יהוה </a:t>
            </a:r>
            <a:r>
              <a:rPr lang="en-ZA" sz="2400" b="0" dirty="0" smtClean="0"/>
              <a:t>having laid down our strength; in fact, we offer our strength to Him. </a:t>
            </a:r>
          </a:p>
          <a:p>
            <a:pPr marL="457200" indent="-457200">
              <a:buFont typeface="+mj-lt"/>
              <a:buAutoNum type="arabicPeriod"/>
            </a:pPr>
            <a:r>
              <a:rPr lang="en-ZA" sz="2400" b="0" dirty="0" smtClean="0"/>
              <a:t>The </a:t>
            </a:r>
            <a:r>
              <a:rPr lang="en-ZA" sz="2400" b="0" i="1" dirty="0" smtClean="0"/>
              <a:t>“ram” (“</a:t>
            </a:r>
            <a:r>
              <a:rPr lang="en-ZA" sz="2400" b="0" i="1" dirty="0" err="1" smtClean="0"/>
              <a:t>ayil</a:t>
            </a:r>
            <a:r>
              <a:rPr lang="en-ZA" sz="2400" b="0" dirty="0" smtClean="0"/>
              <a:t>” in Hebrew) as the “</a:t>
            </a:r>
            <a:r>
              <a:rPr lang="en-ZA" sz="2400" b="0" i="1" dirty="0" smtClean="0"/>
              <a:t>burnt offering</a:t>
            </a:r>
            <a:r>
              <a:rPr lang="en-ZA" sz="2400" b="0" dirty="0" smtClean="0"/>
              <a:t>” (The “</a:t>
            </a:r>
            <a:r>
              <a:rPr lang="en-ZA" sz="2400" b="0" i="1" dirty="0" err="1" smtClean="0"/>
              <a:t>olah</a:t>
            </a:r>
            <a:r>
              <a:rPr lang="en-ZA" sz="2400" b="0" i="1" dirty="0" smtClean="0"/>
              <a:t>” or “ascension</a:t>
            </a:r>
            <a:r>
              <a:rPr lang="en-ZA" sz="2400" b="0" dirty="0" smtClean="0"/>
              <a:t>”). “</a:t>
            </a:r>
            <a:r>
              <a:rPr lang="en-ZA" sz="2400" b="0" i="1" dirty="0" err="1" smtClean="0"/>
              <a:t>Ayil</a:t>
            </a:r>
            <a:r>
              <a:rPr lang="en-ZA" sz="2400" b="0" dirty="0" smtClean="0"/>
              <a:t>” (the ram) literally means </a:t>
            </a:r>
            <a:r>
              <a:rPr lang="en-ZA" sz="2400" b="0" i="1" dirty="0" smtClean="0"/>
              <a:t>“righteous” or “upright</a:t>
            </a:r>
            <a:r>
              <a:rPr lang="en-ZA" sz="2400" b="0" dirty="0" smtClean="0"/>
              <a:t>”. The picture here is that only the upright and righteous may ascend to </a:t>
            </a:r>
            <a:r>
              <a:rPr lang="he-IL" b="0" dirty="0" smtClean="0"/>
              <a:t>יהוה</a:t>
            </a:r>
            <a:r>
              <a:rPr lang="en-ZA" sz="2400" b="0" dirty="0" smtClean="0"/>
              <a:t>; and, we offer that to Him also as we can only be righteous because of Him</a:t>
            </a:r>
            <a:r>
              <a:rPr lang="en-ZA" sz="1600" b="0" dirty="0" smtClean="0"/>
              <a:t>. </a:t>
            </a:r>
          </a:p>
          <a:p>
            <a:pPr algn="just"/>
            <a:endParaRPr lang="en-ZA" sz="1600" b="0" i="1" dirty="0" smtClean="0"/>
          </a:p>
          <a:p>
            <a:endParaRPr lang="en-ZA" sz="1600" b="0" i="1"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HOLY CONFIDENCE</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b="0" i="1" dirty="0" smtClean="0">
                <a:solidFill>
                  <a:srgbClr val="004821"/>
                </a:solidFill>
              </a:rPr>
              <a:t>‘And the blood shall be a sign for you on the houses where you are. And when I see the blood, I shall pass over you, [Hebrew: </a:t>
            </a:r>
            <a:r>
              <a:rPr lang="en-ZA" b="0" i="1" dirty="0" err="1" smtClean="0">
                <a:solidFill>
                  <a:srgbClr val="004821"/>
                </a:solidFill>
              </a:rPr>
              <a:t>pasach</a:t>
            </a:r>
            <a:r>
              <a:rPr lang="en-ZA" b="0" i="1" dirty="0" smtClean="0">
                <a:solidFill>
                  <a:srgbClr val="004821"/>
                </a:solidFill>
              </a:rPr>
              <a:t>] and let the plague not come on you to destroy you when I smite the land of </a:t>
            </a:r>
            <a:r>
              <a:rPr lang="en-ZA" b="0" i="1" dirty="0" err="1" smtClean="0">
                <a:solidFill>
                  <a:srgbClr val="004821"/>
                </a:solidFill>
              </a:rPr>
              <a:t>Mitsrayim</a:t>
            </a:r>
            <a:r>
              <a:rPr lang="en-ZA" b="0" i="1" dirty="0" smtClean="0">
                <a:solidFill>
                  <a:srgbClr val="004821"/>
                </a:solidFill>
              </a:rPr>
              <a:t>. </a:t>
            </a:r>
            <a:r>
              <a:rPr lang="en-ZA" b="1" i="1" dirty="0" smtClean="0">
                <a:solidFill>
                  <a:srgbClr val="004821"/>
                </a:solidFill>
              </a:rPr>
              <a:t>(Exodus 12:13)</a:t>
            </a:r>
          </a:p>
          <a:p>
            <a:pPr algn="ctr">
              <a:lnSpc>
                <a:spcPts val="2200"/>
              </a:lnSpc>
            </a:pPr>
            <a:r>
              <a:rPr lang="en-ZA" b="0" i="1" dirty="0" smtClean="0">
                <a:solidFill>
                  <a:srgbClr val="004821"/>
                </a:solidFill>
              </a:rPr>
              <a:t>“He should put on the set-apart linen long shirt, with linen trousers on his flesh, and gird himself with a linen girdle, and be dressed with the linen turban – they are set-apart garments. And he shall bathe his body in water, and shall put them on. </a:t>
            </a:r>
            <a:r>
              <a:rPr lang="en-ZA" b="1" i="1" dirty="0" smtClean="0">
                <a:solidFill>
                  <a:srgbClr val="004821"/>
                </a:solidFill>
              </a:rPr>
              <a:t>(Leviticus 16:4 )</a:t>
            </a:r>
          </a:p>
          <a:p>
            <a:pPr>
              <a:lnSpc>
                <a:spcPts val="2200"/>
              </a:lnSpc>
            </a:pPr>
            <a:r>
              <a:rPr lang="en-ZA" b="0" dirty="0" smtClean="0"/>
              <a:t>The rabbis provide insight into the reason for wearing simple, white linen garments on this holy day:</a:t>
            </a:r>
          </a:p>
          <a:p>
            <a:pPr>
              <a:lnSpc>
                <a:spcPts val="2200"/>
              </a:lnSpc>
            </a:pPr>
            <a:r>
              <a:rPr lang="en-ZA" b="0" i="1" dirty="0" smtClean="0">
                <a:solidFill>
                  <a:srgbClr val="C00000"/>
                </a:solidFill>
              </a:rPr>
              <a:t>When men are summoned before an earthly ruler to defend themselves against some charge, they appear downcast and dressed in black like mourners.  Israel appears before </a:t>
            </a:r>
            <a:r>
              <a:rPr lang="he-IL" b="0" i="1" dirty="0" smtClean="0">
                <a:solidFill>
                  <a:srgbClr val="C00000"/>
                </a:solidFill>
              </a:rPr>
              <a:t>יהוה</a:t>
            </a:r>
            <a:r>
              <a:rPr lang="en-ZA" b="0" i="1" dirty="0" smtClean="0">
                <a:solidFill>
                  <a:srgbClr val="C00000"/>
                </a:solidFill>
              </a:rPr>
              <a:t> arrayed in white, as if going to a feast, confident that all who return penitently to their Maker will receive not condemnation but pardon at His hands.  (The Pentateuch and </a:t>
            </a:r>
            <a:r>
              <a:rPr lang="en-ZA" b="0" i="1" dirty="0" err="1" smtClean="0">
                <a:solidFill>
                  <a:srgbClr val="C00000"/>
                </a:solidFill>
              </a:rPr>
              <a:t>Haftorahs</a:t>
            </a:r>
            <a:r>
              <a:rPr lang="en-ZA" b="0" i="1" dirty="0" smtClean="0">
                <a:solidFill>
                  <a:srgbClr val="C00000"/>
                </a:solidFill>
              </a:rPr>
              <a:t>, p. 480)</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AZA’ZEL</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b="0" i="1" dirty="0" smtClean="0">
                <a:solidFill>
                  <a:srgbClr val="004821"/>
                </a:solidFill>
              </a:rPr>
              <a:t>“And he shall take the two goats and let them stand before </a:t>
            </a:r>
            <a:r>
              <a:rPr lang="he-IL" b="0" i="1" dirty="0" smtClean="0">
                <a:solidFill>
                  <a:srgbClr val="004821"/>
                </a:solidFill>
              </a:rPr>
              <a:t>יהוה</a:t>
            </a:r>
            <a:r>
              <a:rPr lang="en-ZA" b="0" i="1" dirty="0" smtClean="0">
                <a:solidFill>
                  <a:srgbClr val="004821"/>
                </a:solidFill>
              </a:rPr>
              <a:t> at the door of the Tent of Meeting. “And Aharon shall cast lots for the two goats, one lot for </a:t>
            </a:r>
            <a:r>
              <a:rPr lang="he-IL" b="0" i="1" dirty="0" smtClean="0">
                <a:solidFill>
                  <a:srgbClr val="004821"/>
                </a:solidFill>
              </a:rPr>
              <a:t>יהוה</a:t>
            </a:r>
            <a:r>
              <a:rPr lang="en-ZA" b="0" i="1" dirty="0" smtClean="0">
                <a:solidFill>
                  <a:srgbClr val="004821"/>
                </a:solidFill>
              </a:rPr>
              <a:t> and the other lot for </a:t>
            </a:r>
            <a:r>
              <a:rPr lang="en-ZA" b="0" i="1" dirty="0" err="1" smtClean="0">
                <a:solidFill>
                  <a:srgbClr val="004821"/>
                </a:solidFill>
              </a:rPr>
              <a:t>Azazel</a:t>
            </a:r>
            <a:r>
              <a:rPr lang="en-ZA" b="0" i="1" dirty="0" smtClean="0">
                <a:solidFill>
                  <a:srgbClr val="004821"/>
                </a:solidFill>
              </a:rPr>
              <a:t>. </a:t>
            </a:r>
          </a:p>
          <a:p>
            <a:pPr algn="ctr">
              <a:lnSpc>
                <a:spcPts val="2100"/>
              </a:lnSpc>
            </a:pPr>
            <a:r>
              <a:rPr lang="en-ZA" b="1" i="1" dirty="0" smtClean="0">
                <a:solidFill>
                  <a:srgbClr val="004821"/>
                </a:solidFill>
              </a:rPr>
              <a:t>(Leviticus 16:7-8 )</a:t>
            </a:r>
            <a:endParaRPr lang="en-US" b="1" i="1" dirty="0" smtClean="0">
              <a:solidFill>
                <a:srgbClr val="004821"/>
              </a:solidFill>
            </a:endParaRPr>
          </a:p>
          <a:p>
            <a:pPr>
              <a:lnSpc>
                <a:spcPts val="2100"/>
              </a:lnSpc>
            </a:pPr>
            <a:r>
              <a:rPr lang="en-ZA" dirty="0" smtClean="0"/>
              <a:t>Who or what is “</a:t>
            </a:r>
            <a:r>
              <a:rPr lang="en-ZA" dirty="0" err="1" smtClean="0"/>
              <a:t>Aza‟zel</a:t>
            </a:r>
            <a:r>
              <a:rPr lang="en-ZA" dirty="0" smtClean="0"/>
              <a:t>”? </a:t>
            </a:r>
          </a:p>
          <a:p>
            <a:pPr marL="174625" indent="-174625">
              <a:lnSpc>
                <a:spcPts val="2100"/>
              </a:lnSpc>
              <a:buFont typeface="Arial" pitchFamily="34" charset="0"/>
              <a:buChar char="•"/>
            </a:pPr>
            <a:r>
              <a:rPr lang="en-ZA" b="0" dirty="0" smtClean="0"/>
              <a:t>Strong’s Concordance refers to “</a:t>
            </a:r>
            <a:r>
              <a:rPr lang="en-ZA" b="0" i="1" dirty="0" err="1" smtClean="0"/>
              <a:t>Aza’zel</a:t>
            </a:r>
            <a:r>
              <a:rPr lang="en-ZA" b="0" i="1" dirty="0" smtClean="0"/>
              <a:t>”</a:t>
            </a:r>
            <a:r>
              <a:rPr lang="en-ZA" b="0" dirty="0" smtClean="0"/>
              <a:t> as the </a:t>
            </a:r>
            <a:r>
              <a:rPr lang="en-ZA" b="0" i="1" dirty="0" smtClean="0"/>
              <a:t>“scapegoat”. </a:t>
            </a:r>
          </a:p>
          <a:p>
            <a:pPr marL="174625" indent="-174625">
              <a:lnSpc>
                <a:spcPts val="2100"/>
              </a:lnSpc>
              <a:buFont typeface="Arial" pitchFamily="34" charset="0"/>
              <a:buChar char="•"/>
            </a:pPr>
            <a:r>
              <a:rPr lang="en-ZA" b="0" dirty="0" smtClean="0"/>
              <a:t>Gesenius’ Hebrew-Chaldee Lexicon, to </a:t>
            </a:r>
            <a:r>
              <a:rPr lang="en-ZA" b="0" i="1" dirty="0" smtClean="0"/>
              <a:t>“cast out” or “remove”. </a:t>
            </a:r>
          </a:p>
          <a:p>
            <a:pPr marL="174625" indent="-174625">
              <a:lnSpc>
                <a:spcPts val="2100"/>
              </a:lnSpc>
              <a:buFont typeface="Arial" pitchFamily="34" charset="0"/>
              <a:buChar char="•"/>
            </a:pPr>
            <a:r>
              <a:rPr lang="en-ZA" b="0" dirty="0" smtClean="0"/>
              <a:t>The Hebrew sages teach that it means the </a:t>
            </a:r>
            <a:r>
              <a:rPr lang="en-ZA" b="0" i="1" dirty="0" smtClean="0"/>
              <a:t>“desert”, </a:t>
            </a:r>
            <a:r>
              <a:rPr lang="en-ZA" b="0" dirty="0" smtClean="0"/>
              <a:t>where the scapegoat is released, or the </a:t>
            </a:r>
            <a:r>
              <a:rPr lang="en-ZA" b="0" i="1" dirty="0" smtClean="0"/>
              <a:t>“cliff” </a:t>
            </a:r>
            <a:r>
              <a:rPr lang="en-ZA" b="0" dirty="0" smtClean="0"/>
              <a:t>from which the scapegoat is thrown. </a:t>
            </a:r>
          </a:p>
          <a:p>
            <a:pPr>
              <a:lnSpc>
                <a:spcPts val="2100"/>
              </a:lnSpc>
            </a:pPr>
            <a:r>
              <a:rPr lang="en-ZA" b="0" dirty="0" smtClean="0"/>
              <a:t>According to the Book of Enoch, Chapter 10, </a:t>
            </a:r>
            <a:r>
              <a:rPr lang="en-ZA" b="0" i="1" dirty="0" smtClean="0"/>
              <a:t>“</a:t>
            </a:r>
            <a:r>
              <a:rPr lang="en-ZA" b="0" i="1" dirty="0" err="1" smtClean="0"/>
              <a:t>Aza’zel</a:t>
            </a:r>
            <a:r>
              <a:rPr lang="en-ZA" b="0" i="1" dirty="0" smtClean="0"/>
              <a:t>” </a:t>
            </a:r>
            <a:r>
              <a:rPr lang="en-ZA" b="0" dirty="0" smtClean="0"/>
              <a:t>was the leader of 200 </a:t>
            </a:r>
            <a:r>
              <a:rPr lang="en-ZA" b="0" i="1" dirty="0" smtClean="0"/>
              <a:t>“fallen </a:t>
            </a:r>
            <a:r>
              <a:rPr lang="en-ZA" b="0" i="1" dirty="0" err="1" smtClean="0"/>
              <a:t>Malakim</a:t>
            </a:r>
            <a:r>
              <a:rPr lang="en-ZA" b="0" i="1" dirty="0" smtClean="0"/>
              <a:t>” </a:t>
            </a:r>
            <a:r>
              <a:rPr lang="en-ZA" b="0" dirty="0" smtClean="0"/>
              <a:t>who mated with the daughters of men, resulting in the race of giants known as the </a:t>
            </a:r>
            <a:r>
              <a:rPr lang="en-ZA" b="0" i="1" dirty="0" smtClean="0"/>
              <a:t>“</a:t>
            </a:r>
            <a:r>
              <a:rPr lang="en-ZA" b="0" i="1" dirty="0" err="1" smtClean="0"/>
              <a:t>Nephilim</a:t>
            </a:r>
            <a:r>
              <a:rPr lang="en-ZA" b="0" i="1" dirty="0" smtClean="0"/>
              <a:t>”. </a:t>
            </a:r>
            <a:r>
              <a:rPr lang="en-ZA" b="0" dirty="0" smtClean="0"/>
              <a:t>This name or word </a:t>
            </a:r>
            <a:r>
              <a:rPr lang="en-ZA" b="0" i="1" dirty="0" smtClean="0"/>
              <a:t>“</a:t>
            </a:r>
            <a:r>
              <a:rPr lang="en-ZA" b="0" i="1" dirty="0" err="1" smtClean="0"/>
              <a:t>Aza’zel</a:t>
            </a:r>
            <a:r>
              <a:rPr lang="en-ZA" b="0" i="1" dirty="0" smtClean="0"/>
              <a:t>” </a:t>
            </a:r>
            <a:r>
              <a:rPr lang="en-ZA" b="0" dirty="0" smtClean="0"/>
              <a:t>literally means in Hebrew </a:t>
            </a:r>
            <a:r>
              <a:rPr lang="en-ZA" b="0" i="1" dirty="0" smtClean="0"/>
              <a:t>“arrogant towards </a:t>
            </a:r>
            <a:r>
              <a:rPr lang="he-IL" b="0" i="1" dirty="0" smtClean="0"/>
              <a:t>יהוה</a:t>
            </a:r>
            <a:r>
              <a:rPr lang="en-ZA" b="0" i="1" dirty="0" smtClean="0"/>
              <a:t>”. </a:t>
            </a:r>
            <a:r>
              <a:rPr lang="en-ZA" b="0" dirty="0" smtClean="0"/>
              <a:t>He is bound and is being held in outer darkness, in an “</a:t>
            </a:r>
            <a:r>
              <a:rPr lang="en-ZA" b="0" i="1" dirty="0" smtClean="0"/>
              <a:t>opening in the desert” </a:t>
            </a:r>
            <a:r>
              <a:rPr lang="en-ZA" b="0" dirty="0" smtClean="0"/>
              <a:t>awaiting the judgment and being cast into the </a:t>
            </a:r>
            <a:r>
              <a:rPr lang="en-ZA" b="0" i="1" dirty="0" smtClean="0"/>
              <a:t>“lake of fire”. </a:t>
            </a:r>
            <a:r>
              <a:rPr lang="en-ZA" b="0" dirty="0" smtClean="0"/>
              <a:t>In Modern Hebrew, the word </a:t>
            </a:r>
            <a:r>
              <a:rPr lang="en-ZA" b="0" i="1" dirty="0" smtClean="0"/>
              <a:t>“</a:t>
            </a:r>
            <a:r>
              <a:rPr lang="en-ZA" b="0" i="1" dirty="0" err="1" smtClean="0"/>
              <a:t>Aza’zel</a:t>
            </a:r>
            <a:r>
              <a:rPr lang="en-ZA" b="0" i="1" dirty="0" smtClean="0"/>
              <a:t>” </a:t>
            </a:r>
            <a:r>
              <a:rPr lang="en-ZA" b="0" dirty="0" smtClean="0"/>
              <a:t>means </a:t>
            </a:r>
            <a:r>
              <a:rPr lang="en-ZA" b="0" i="1" dirty="0" smtClean="0"/>
              <a:t>“hell”.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SCAPEGOAT</a:t>
            </a:r>
            <a:endParaRPr lang="en-ZA" dirty="0"/>
          </a:p>
        </p:txBody>
      </p:sp>
      <p:sp>
        <p:nvSpPr>
          <p:cNvPr id="3" name="Content Placeholder 2"/>
          <p:cNvSpPr>
            <a:spLocks noGrp="1"/>
          </p:cNvSpPr>
          <p:nvPr>
            <p:ph idx="1"/>
          </p:nvPr>
        </p:nvSpPr>
        <p:spPr/>
        <p:txBody>
          <a:bodyPr>
            <a:noAutofit/>
          </a:bodyPr>
          <a:lstStyle/>
          <a:p>
            <a:pPr>
              <a:lnSpc>
                <a:spcPts val="2100"/>
              </a:lnSpc>
            </a:pPr>
            <a:r>
              <a:rPr lang="en-ZA" sz="2400" b="1" i="1" dirty="0" smtClean="0">
                <a:solidFill>
                  <a:srgbClr val="004821"/>
                </a:solidFill>
              </a:rPr>
              <a:t>Leviticus 16:5-10 </a:t>
            </a:r>
            <a:r>
              <a:rPr lang="en-ZA" sz="2400" b="0" dirty="0" smtClean="0"/>
              <a:t>Here we have the </a:t>
            </a:r>
            <a:r>
              <a:rPr lang="en-ZA" sz="2400" b="0" i="1" dirty="0" smtClean="0"/>
              <a:t>“two goats”. </a:t>
            </a:r>
            <a:r>
              <a:rPr lang="en-ZA" sz="2400" b="0" dirty="0" smtClean="0"/>
              <a:t>Lots were cast for the goats; one lot for </a:t>
            </a:r>
            <a:r>
              <a:rPr lang="he-IL" b="0" dirty="0" smtClean="0"/>
              <a:t>יהוה</a:t>
            </a:r>
            <a:r>
              <a:rPr lang="en-ZA" sz="2400" b="0" dirty="0" smtClean="0"/>
              <a:t> and one for </a:t>
            </a:r>
            <a:r>
              <a:rPr lang="en-ZA" sz="2400" b="0" i="1" dirty="0" smtClean="0"/>
              <a:t>“</a:t>
            </a:r>
            <a:r>
              <a:rPr lang="en-ZA" sz="2400" b="0" i="1" dirty="0" err="1" smtClean="0"/>
              <a:t>Aza’zel</a:t>
            </a:r>
            <a:r>
              <a:rPr lang="en-ZA" sz="2400" b="0" i="1" dirty="0" smtClean="0"/>
              <a:t>”. …</a:t>
            </a:r>
            <a:r>
              <a:rPr lang="en-ZA" dirty="0" smtClean="0"/>
              <a:t>“</a:t>
            </a:r>
            <a:r>
              <a:rPr lang="en-ZA" b="0" i="1" dirty="0" smtClean="0">
                <a:solidFill>
                  <a:srgbClr val="004821"/>
                </a:solidFill>
              </a:rPr>
              <a:t>But the goat on which the lot for </a:t>
            </a:r>
            <a:r>
              <a:rPr lang="en-ZA" b="0" i="1" dirty="0" err="1" smtClean="0">
                <a:solidFill>
                  <a:srgbClr val="004821"/>
                </a:solidFill>
              </a:rPr>
              <a:t>Azazel</a:t>
            </a:r>
            <a:r>
              <a:rPr lang="en-ZA" b="0" i="1" dirty="0" smtClean="0">
                <a:solidFill>
                  <a:srgbClr val="004821"/>
                </a:solidFill>
              </a:rPr>
              <a:t> fell is caused to stand alive before </a:t>
            </a:r>
            <a:r>
              <a:rPr lang="he-IL" b="0" i="1" dirty="0" smtClean="0">
                <a:solidFill>
                  <a:srgbClr val="004821"/>
                </a:solidFill>
              </a:rPr>
              <a:t>יהוה</a:t>
            </a:r>
            <a:r>
              <a:rPr lang="en-ZA" b="0" i="1" dirty="0" smtClean="0">
                <a:solidFill>
                  <a:srgbClr val="004821"/>
                </a:solidFill>
              </a:rPr>
              <a:t>, to make atonement upon it, to send it into the wilderness to </a:t>
            </a:r>
            <a:r>
              <a:rPr lang="en-ZA" b="0" i="1" dirty="0" err="1" smtClean="0">
                <a:solidFill>
                  <a:srgbClr val="004821"/>
                </a:solidFill>
              </a:rPr>
              <a:t>Azazel</a:t>
            </a:r>
            <a:r>
              <a:rPr lang="en-ZA" b="0" i="1" dirty="0" smtClean="0">
                <a:solidFill>
                  <a:srgbClr val="004821"/>
                </a:solidFill>
              </a:rPr>
              <a:t>. </a:t>
            </a:r>
            <a:r>
              <a:rPr lang="en-ZA" sz="2400" i="1" dirty="0" smtClean="0">
                <a:solidFill>
                  <a:srgbClr val="004821"/>
                </a:solidFill>
              </a:rPr>
              <a:t>Verses 20-22; </a:t>
            </a:r>
            <a:r>
              <a:rPr lang="en-ZA" sz="2400" b="0" i="1" dirty="0" smtClean="0">
                <a:solidFill>
                  <a:srgbClr val="004821"/>
                </a:solidFill>
              </a:rPr>
              <a:t>..</a:t>
            </a:r>
            <a:r>
              <a:rPr lang="en-ZA" b="0" i="1" dirty="0" smtClean="0">
                <a:solidFill>
                  <a:srgbClr val="004821"/>
                </a:solidFill>
              </a:rPr>
              <a:t>“Then Aharon shall lay both his hands on the head of the live goat, and shall confess over it all the </a:t>
            </a:r>
            <a:r>
              <a:rPr lang="en-ZA" b="0" i="1" dirty="0" err="1" smtClean="0">
                <a:solidFill>
                  <a:srgbClr val="004821"/>
                </a:solidFill>
              </a:rPr>
              <a:t>crookednesses</a:t>
            </a:r>
            <a:r>
              <a:rPr lang="en-ZA" b="0" i="1" dirty="0" smtClean="0">
                <a:solidFill>
                  <a:srgbClr val="004821"/>
                </a:solidFill>
              </a:rPr>
              <a:t> of the children of </a:t>
            </a:r>
            <a:r>
              <a:rPr lang="en-ZA" b="0" i="1" dirty="0" err="1" smtClean="0">
                <a:solidFill>
                  <a:srgbClr val="004821"/>
                </a:solidFill>
              </a:rPr>
              <a:t>Yisra’ĕl</a:t>
            </a:r>
            <a:r>
              <a:rPr lang="en-ZA" b="0" i="1" dirty="0" smtClean="0">
                <a:solidFill>
                  <a:srgbClr val="004821"/>
                </a:solidFill>
              </a:rPr>
              <a:t>, and all their transgressions in all their sins, and shall put them on the head of the goat, and shall send it away into the wilderness by the hand of a fit man. ... </a:t>
            </a:r>
            <a:r>
              <a:rPr lang="en-ZA" sz="2400" b="0" i="1" dirty="0" smtClean="0">
                <a:solidFill>
                  <a:srgbClr val="004821"/>
                </a:solidFill>
              </a:rPr>
              <a:t> </a:t>
            </a:r>
          </a:p>
          <a:p>
            <a:pPr>
              <a:lnSpc>
                <a:spcPts val="2100"/>
              </a:lnSpc>
            </a:pPr>
            <a:r>
              <a:rPr lang="en-ZA" b="0" dirty="0" smtClean="0"/>
              <a:t>This “</a:t>
            </a:r>
            <a:r>
              <a:rPr lang="en-ZA" b="0" i="1" dirty="0" smtClean="0"/>
              <a:t>scapegoat</a:t>
            </a:r>
            <a:r>
              <a:rPr lang="en-ZA" b="0" dirty="0" smtClean="0"/>
              <a:t>” is to bear all of the sins of </a:t>
            </a:r>
            <a:r>
              <a:rPr lang="en-ZA" b="0" dirty="0" err="1" smtClean="0"/>
              <a:t>Yisra’el</a:t>
            </a:r>
            <a:r>
              <a:rPr lang="en-ZA" b="0" dirty="0" smtClean="0"/>
              <a:t> upon its head and carry them to a “</a:t>
            </a:r>
            <a:r>
              <a:rPr lang="en-ZA" b="0" i="1" dirty="0" smtClean="0"/>
              <a:t>land cut-off”</a:t>
            </a:r>
            <a:r>
              <a:rPr lang="en-ZA" b="0" dirty="0" smtClean="0"/>
              <a:t>. This is how David could write: </a:t>
            </a:r>
            <a:r>
              <a:rPr lang="en-ZA" b="0" i="1" dirty="0" smtClean="0">
                <a:solidFill>
                  <a:srgbClr val="C00000"/>
                </a:solidFill>
              </a:rPr>
              <a:t>He has not done to us according to our sins, Nor rewarded us according to our </a:t>
            </a:r>
            <a:r>
              <a:rPr lang="en-ZA" b="0" i="1" dirty="0" err="1" smtClean="0">
                <a:solidFill>
                  <a:srgbClr val="C00000"/>
                </a:solidFill>
              </a:rPr>
              <a:t>crookednesses</a:t>
            </a:r>
            <a:r>
              <a:rPr lang="en-ZA" b="0" i="1" dirty="0" smtClean="0">
                <a:solidFill>
                  <a:srgbClr val="C00000"/>
                </a:solidFill>
              </a:rPr>
              <a:t>. For as the heavens are high above the earth, So great is His kindness toward those who fear Him; As far as east is from west, So far has He removed our transgressions from us. As a father has compassion for his children, So </a:t>
            </a:r>
            <a:r>
              <a:rPr lang="he-IL" b="0" i="1" dirty="0" smtClean="0">
                <a:solidFill>
                  <a:srgbClr val="C00000"/>
                </a:solidFill>
              </a:rPr>
              <a:t>יהוה</a:t>
            </a:r>
            <a:r>
              <a:rPr lang="en-ZA" b="0" i="1" dirty="0" smtClean="0">
                <a:solidFill>
                  <a:srgbClr val="C00000"/>
                </a:solidFill>
              </a:rPr>
              <a:t> has compassion for those who fear Him. </a:t>
            </a:r>
            <a:r>
              <a:rPr lang="en-ZA" i="1" dirty="0" smtClean="0">
                <a:solidFill>
                  <a:srgbClr val="C00000"/>
                </a:solidFill>
              </a:rPr>
              <a:t>(Psalms 103:10-13 )</a:t>
            </a:r>
          </a:p>
          <a:p>
            <a:pPr>
              <a:lnSpc>
                <a:spcPts val="2100"/>
              </a:lnSpc>
            </a:pPr>
            <a:endParaRPr lang="en-US" dirty="0" smtClean="0"/>
          </a:p>
          <a:p>
            <a:pPr>
              <a:lnSpc>
                <a:spcPts val="2100"/>
              </a:lnSpc>
            </a:pPr>
            <a:endParaRPr lang="en-ZA" sz="2400" b="0" i="1" dirty="0" smtClean="0">
              <a:solidFill>
                <a:srgbClr val="C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PERFECT JUSTICE</a:t>
            </a:r>
            <a:endParaRPr lang="en-ZA" dirty="0"/>
          </a:p>
        </p:txBody>
      </p:sp>
      <p:sp>
        <p:nvSpPr>
          <p:cNvPr id="3" name="Content Placeholder 2"/>
          <p:cNvSpPr>
            <a:spLocks noGrp="1"/>
          </p:cNvSpPr>
          <p:nvPr>
            <p:ph idx="1"/>
          </p:nvPr>
        </p:nvSpPr>
        <p:spPr/>
        <p:txBody>
          <a:bodyPr>
            <a:noAutofit/>
          </a:bodyPr>
          <a:lstStyle/>
          <a:p>
            <a:pPr>
              <a:lnSpc>
                <a:spcPts val="2100"/>
              </a:lnSpc>
            </a:pPr>
            <a:r>
              <a:rPr lang="en-ZA" b="0" dirty="0" err="1" smtClean="0"/>
              <a:t>Aza’zel</a:t>
            </a:r>
            <a:r>
              <a:rPr lang="en-ZA" b="0" dirty="0" smtClean="0"/>
              <a:t> is spelled “</a:t>
            </a:r>
            <a:r>
              <a:rPr lang="en-ZA" b="0" i="1" dirty="0" err="1" smtClean="0"/>
              <a:t>Ayin</a:t>
            </a:r>
            <a:r>
              <a:rPr lang="en-ZA" b="0" i="1" dirty="0" smtClean="0"/>
              <a:t>-</a:t>
            </a:r>
            <a:r>
              <a:rPr lang="en-ZA" b="0" i="1" dirty="0" err="1" smtClean="0"/>
              <a:t>zayin</a:t>
            </a:r>
            <a:r>
              <a:rPr lang="en-ZA" b="0" i="1" dirty="0" smtClean="0"/>
              <a:t>-aleph-</a:t>
            </a:r>
            <a:r>
              <a:rPr lang="en-ZA" b="0" i="1" dirty="0" err="1" smtClean="0"/>
              <a:t>zayin</a:t>
            </a:r>
            <a:r>
              <a:rPr lang="en-ZA" b="0" i="1" dirty="0" smtClean="0"/>
              <a:t>-lamed”. </a:t>
            </a:r>
            <a:r>
              <a:rPr lang="en-ZA" b="0" dirty="0" smtClean="0"/>
              <a:t>The numeric value these letters in </a:t>
            </a:r>
            <a:r>
              <a:rPr lang="en-ZA" b="0" dirty="0" err="1" smtClean="0"/>
              <a:t>Aza’zel</a:t>
            </a:r>
            <a:r>
              <a:rPr lang="en-ZA" b="0" dirty="0" smtClean="0"/>
              <a:t> is 115 which equals </a:t>
            </a:r>
            <a:r>
              <a:rPr lang="en-ZA" b="0" i="1" dirty="0" smtClean="0"/>
              <a:t>“</a:t>
            </a:r>
            <a:r>
              <a:rPr lang="en-ZA" b="0" i="1" dirty="0" err="1" smtClean="0"/>
              <a:t>nisah</a:t>
            </a:r>
            <a:r>
              <a:rPr lang="en-ZA" b="0" i="1" dirty="0" smtClean="0"/>
              <a:t>”, “to tempt”</a:t>
            </a:r>
            <a:r>
              <a:rPr lang="en-ZA" b="0" dirty="0" smtClean="0"/>
              <a:t>. </a:t>
            </a:r>
            <a:r>
              <a:rPr lang="he-IL" b="0" dirty="0" smtClean="0"/>
              <a:t>יהושע</a:t>
            </a:r>
            <a:r>
              <a:rPr lang="en-ZA" b="0" dirty="0" smtClean="0"/>
              <a:t> was tempted in the “</a:t>
            </a:r>
            <a:r>
              <a:rPr lang="en-ZA" b="0" i="1" dirty="0" smtClean="0"/>
              <a:t>wilderness”</a:t>
            </a:r>
          </a:p>
          <a:p>
            <a:pPr algn="just">
              <a:lnSpc>
                <a:spcPts val="2100"/>
              </a:lnSpc>
            </a:pPr>
            <a:r>
              <a:rPr lang="en-ZA" b="0" dirty="0" smtClean="0"/>
              <a:t>The rabbis teach that one goat was slain for our sin and on the second, or “</a:t>
            </a:r>
            <a:r>
              <a:rPr lang="en-ZA" b="0" i="1" dirty="0" smtClean="0"/>
              <a:t>scapegoat</a:t>
            </a:r>
            <a:r>
              <a:rPr lang="en-ZA" b="0" dirty="0" smtClean="0"/>
              <a:t>” was placed all of our guilt. Then it was sent to “</a:t>
            </a:r>
            <a:r>
              <a:rPr lang="en-ZA" b="0" i="1" dirty="0" err="1" smtClean="0"/>
              <a:t>Aza‟zel</a:t>
            </a:r>
            <a:r>
              <a:rPr lang="en-ZA" b="0" i="1" dirty="0" smtClean="0"/>
              <a:t> the tempter”. </a:t>
            </a:r>
            <a:r>
              <a:rPr lang="en-ZA" b="0" dirty="0" smtClean="0"/>
              <a:t>Thereby, all our former guilt is placed on him who tempted us. And, at the judgment, all the guilt is placed upon the one responsible for the temptation and accusation. That’s </a:t>
            </a:r>
            <a:r>
              <a:rPr lang="en-ZA" b="0" dirty="0" err="1" smtClean="0"/>
              <a:t>Elohim’s</a:t>
            </a:r>
            <a:r>
              <a:rPr lang="en-ZA" b="0" dirty="0" smtClean="0"/>
              <a:t> perfect justice. </a:t>
            </a:r>
          </a:p>
          <a:p>
            <a:pPr>
              <a:lnSpc>
                <a:spcPts val="2100"/>
              </a:lnSpc>
            </a:pPr>
            <a:r>
              <a:rPr lang="en-ZA" b="0" i="1" dirty="0" err="1" smtClean="0">
                <a:solidFill>
                  <a:srgbClr val="C00000"/>
                </a:solidFill>
              </a:rPr>
              <a:t>Soncino</a:t>
            </a:r>
            <a:r>
              <a:rPr lang="en-ZA" b="0" i="1" dirty="0" smtClean="0">
                <a:solidFill>
                  <a:srgbClr val="C00000"/>
                </a:solidFill>
              </a:rPr>
              <a:t> Pentateuch says of the </a:t>
            </a:r>
            <a:r>
              <a:rPr lang="en-ZA" b="0" i="1" dirty="0" err="1" smtClean="0">
                <a:solidFill>
                  <a:srgbClr val="C00000"/>
                </a:solidFill>
              </a:rPr>
              <a:t>Azazel</a:t>
            </a:r>
            <a:r>
              <a:rPr lang="en-ZA" b="0" i="1" dirty="0" smtClean="0">
                <a:solidFill>
                  <a:srgbClr val="C00000"/>
                </a:solidFill>
              </a:rPr>
              <a:t> Goat of Leviticus 16:10 that the word scapegoat, as used in the KJV, is a poor translation and should be rendered as dismissal. In the Septuagint it is translated as the one to be sent away, which agrees with the term used in the </a:t>
            </a:r>
            <a:r>
              <a:rPr lang="en-ZA" b="0" i="1" dirty="0" err="1" smtClean="0">
                <a:solidFill>
                  <a:srgbClr val="C00000"/>
                </a:solidFill>
              </a:rPr>
              <a:t>Mishnah</a:t>
            </a:r>
            <a:r>
              <a:rPr lang="en-ZA" b="0" i="1" dirty="0" smtClean="0">
                <a:solidFill>
                  <a:srgbClr val="C00000"/>
                </a:solidFill>
              </a:rPr>
              <a:t>. </a:t>
            </a:r>
            <a:r>
              <a:rPr lang="en-ZA" b="0" i="1" dirty="0" err="1" smtClean="0">
                <a:solidFill>
                  <a:srgbClr val="C00000"/>
                </a:solidFill>
              </a:rPr>
              <a:t>Azazel</a:t>
            </a:r>
            <a:r>
              <a:rPr lang="en-ZA" b="0" i="1" dirty="0" smtClean="0">
                <a:solidFill>
                  <a:srgbClr val="C00000"/>
                </a:solidFill>
              </a:rPr>
              <a:t> is not a proper name, but a rare Hebrew noun (</a:t>
            </a:r>
            <a:r>
              <a:rPr lang="en-ZA" b="0" i="1" dirty="0" err="1" smtClean="0">
                <a:solidFill>
                  <a:srgbClr val="C00000"/>
                </a:solidFill>
              </a:rPr>
              <a:t>lzlz</a:t>
            </a:r>
            <a:r>
              <a:rPr lang="en-ZA" b="0" i="1" dirty="0" smtClean="0">
                <a:solidFill>
                  <a:srgbClr val="C00000"/>
                </a:solidFill>
              </a:rPr>
              <a:t>[ </a:t>
            </a:r>
            <a:r>
              <a:rPr lang="en-ZA" b="0" i="1" dirty="0" err="1" smtClean="0">
                <a:solidFill>
                  <a:srgbClr val="C00000"/>
                </a:solidFill>
              </a:rPr>
              <a:t>ayin</a:t>
            </a:r>
            <a:r>
              <a:rPr lang="en-ZA" b="0" i="1" dirty="0" smtClean="0">
                <a:solidFill>
                  <a:srgbClr val="C00000"/>
                </a:solidFill>
              </a:rPr>
              <a:t>, </a:t>
            </a:r>
            <a:r>
              <a:rPr lang="en-ZA" b="0" i="1" dirty="0" err="1" smtClean="0">
                <a:solidFill>
                  <a:srgbClr val="C00000"/>
                </a:solidFill>
              </a:rPr>
              <a:t>zayin</a:t>
            </a:r>
            <a:r>
              <a:rPr lang="en-ZA" b="0" i="1" dirty="0" smtClean="0">
                <a:solidFill>
                  <a:srgbClr val="C00000"/>
                </a:solidFill>
              </a:rPr>
              <a:t>, lamed, </a:t>
            </a:r>
            <a:r>
              <a:rPr lang="en-ZA" b="0" i="1" dirty="0" err="1" smtClean="0">
                <a:solidFill>
                  <a:srgbClr val="C00000"/>
                </a:solidFill>
              </a:rPr>
              <a:t>zayin</a:t>
            </a:r>
            <a:r>
              <a:rPr lang="en-ZA" b="0" i="1" dirty="0" smtClean="0">
                <a:solidFill>
                  <a:srgbClr val="C00000"/>
                </a:solidFill>
              </a:rPr>
              <a:t>, lamed contracted to </a:t>
            </a:r>
            <a:r>
              <a:rPr lang="en-ZA" b="0" i="1" dirty="0" err="1" smtClean="0">
                <a:solidFill>
                  <a:srgbClr val="C00000"/>
                </a:solidFill>
              </a:rPr>
              <a:t>lzaz</a:t>
            </a:r>
            <a:r>
              <a:rPr lang="en-ZA" b="0" i="1" dirty="0" smtClean="0">
                <a:solidFill>
                  <a:srgbClr val="C00000"/>
                </a:solidFill>
              </a:rPr>
              <a:t>[ </a:t>
            </a:r>
            <a:r>
              <a:rPr lang="en-ZA" b="0" i="1" dirty="0" err="1" smtClean="0">
                <a:solidFill>
                  <a:srgbClr val="C00000"/>
                </a:solidFill>
              </a:rPr>
              <a:t>ayin</a:t>
            </a:r>
            <a:r>
              <a:rPr lang="en-ZA" b="0" i="1" dirty="0" smtClean="0">
                <a:solidFill>
                  <a:srgbClr val="C00000"/>
                </a:solidFill>
              </a:rPr>
              <a:t>, </a:t>
            </a:r>
            <a:r>
              <a:rPr lang="en-ZA" b="0" i="1" dirty="0" err="1" smtClean="0">
                <a:solidFill>
                  <a:srgbClr val="C00000"/>
                </a:solidFill>
              </a:rPr>
              <a:t>zayin</a:t>
            </a:r>
            <a:r>
              <a:rPr lang="en-ZA" b="0" i="1" dirty="0" smtClean="0">
                <a:solidFill>
                  <a:srgbClr val="C00000"/>
                </a:solidFill>
              </a:rPr>
              <a:t>, aleph, </a:t>
            </a:r>
            <a:r>
              <a:rPr lang="en-ZA" b="0" i="1" dirty="0" err="1" smtClean="0">
                <a:solidFill>
                  <a:srgbClr val="C00000"/>
                </a:solidFill>
              </a:rPr>
              <a:t>zayin</a:t>
            </a:r>
            <a:r>
              <a:rPr lang="en-ZA" b="0" i="1" dirty="0" smtClean="0">
                <a:solidFill>
                  <a:srgbClr val="C00000"/>
                </a:solidFill>
              </a:rPr>
              <a:t>, lamed) meaning dismissal, or entire removal. It is the technical term for the entire removal of sin and guilt of the community, that was symbolized by the sending away of the goat into the wilderness.</a:t>
            </a:r>
            <a:endParaRPr lang="en-ZA" b="0" i="1" dirty="0">
              <a:solidFill>
                <a:srgbClr val="C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he-IL" sz="4800" b="0" dirty="0" smtClean="0"/>
              <a:t>יהושע</a:t>
            </a:r>
            <a:r>
              <a:rPr lang="en-ZA" sz="4800" dirty="0" smtClean="0"/>
              <a:t> </a:t>
            </a:r>
            <a:r>
              <a:rPr lang="en-ZA" dirty="0" smtClean="0"/>
              <a:t>AND BARABBAS</a:t>
            </a:r>
            <a:endParaRPr lang="en-ZA" dirty="0"/>
          </a:p>
        </p:txBody>
      </p:sp>
      <p:sp>
        <p:nvSpPr>
          <p:cNvPr id="3" name="Content Placeholder 2"/>
          <p:cNvSpPr>
            <a:spLocks noGrp="1"/>
          </p:cNvSpPr>
          <p:nvPr>
            <p:ph idx="1"/>
          </p:nvPr>
        </p:nvSpPr>
        <p:spPr/>
        <p:txBody>
          <a:bodyPr>
            <a:normAutofit fontScale="70000" lnSpcReduction="20000"/>
          </a:bodyPr>
          <a:lstStyle/>
          <a:p>
            <a:r>
              <a:rPr lang="en-ZA" sz="3400" b="0" dirty="0" smtClean="0"/>
              <a:t>The act of laying on of hands (Leviticus 16:21) onto the </a:t>
            </a:r>
            <a:r>
              <a:rPr lang="en-ZA" sz="3400" b="0" dirty="0" err="1" smtClean="0"/>
              <a:t>Azazel</a:t>
            </a:r>
            <a:r>
              <a:rPr lang="en-ZA" sz="3400" b="0" dirty="0" smtClean="0"/>
              <a:t> Goat symbolizes the transference of sins from the guilty party (the children of Israel) to the innocent </a:t>
            </a:r>
            <a:r>
              <a:rPr lang="en-ZA" sz="3400" b="0" dirty="0" err="1" smtClean="0"/>
              <a:t>Azazel</a:t>
            </a:r>
            <a:r>
              <a:rPr lang="en-ZA" sz="3400" b="0" dirty="0" smtClean="0"/>
              <a:t> Goat. The innocent becomes the sin-bearer. Of course, who can deny that this is a perfect picture of </a:t>
            </a:r>
            <a:r>
              <a:rPr lang="he-IL" sz="3400" b="0" dirty="0" smtClean="0"/>
              <a:t>יהושע</a:t>
            </a:r>
            <a:r>
              <a:rPr lang="en-ZA" sz="3400" b="0" dirty="0" smtClean="0"/>
              <a:t> and not Satan! </a:t>
            </a:r>
          </a:p>
          <a:p>
            <a:pPr algn="ctr"/>
            <a:r>
              <a:rPr lang="en-ZA" sz="3400" b="0" i="1" dirty="0" smtClean="0">
                <a:solidFill>
                  <a:srgbClr val="004821"/>
                </a:solidFill>
              </a:rPr>
              <a:t>So when they were assembled … the chief priests and elders persuaded the crowds that they should ask for </a:t>
            </a:r>
            <a:r>
              <a:rPr lang="en-ZA" sz="3400" b="0" i="1" dirty="0" err="1" smtClean="0">
                <a:solidFill>
                  <a:srgbClr val="004821"/>
                </a:solidFill>
              </a:rPr>
              <a:t>Barabba</a:t>
            </a:r>
            <a:r>
              <a:rPr lang="en-ZA" sz="3400" b="0" i="1" dirty="0" smtClean="0">
                <a:solidFill>
                  <a:srgbClr val="004821"/>
                </a:solidFill>
              </a:rPr>
              <a:t> and to destroy </a:t>
            </a:r>
            <a:r>
              <a:rPr lang="he-IL" sz="3400" b="0" i="1" dirty="0" smtClean="0">
                <a:solidFill>
                  <a:srgbClr val="004821"/>
                </a:solidFill>
              </a:rPr>
              <a:t>יהושע</a:t>
            </a:r>
            <a:r>
              <a:rPr lang="en-US" sz="3400" b="0" i="1" dirty="0" smtClean="0">
                <a:solidFill>
                  <a:srgbClr val="004821"/>
                </a:solidFill>
              </a:rPr>
              <a:t>. </a:t>
            </a:r>
            <a:r>
              <a:rPr lang="en-ZA" sz="3400" b="1" i="1" dirty="0" smtClean="0">
                <a:solidFill>
                  <a:srgbClr val="004821"/>
                </a:solidFill>
              </a:rPr>
              <a:t>(Matthew 27:17-20)</a:t>
            </a:r>
          </a:p>
          <a:p>
            <a:pPr algn="just"/>
            <a:r>
              <a:rPr lang="en-ZA" sz="3400" b="0" dirty="0" smtClean="0"/>
              <a:t>Bar-</a:t>
            </a:r>
            <a:r>
              <a:rPr lang="en-ZA" sz="3400" b="0" dirty="0" err="1" smtClean="0"/>
              <a:t>ab</a:t>
            </a:r>
            <a:r>
              <a:rPr lang="en-ZA" sz="3400" b="0" dirty="0" smtClean="0"/>
              <a:t>-bas: Strong: #G912 </a:t>
            </a:r>
            <a:r>
              <a:rPr lang="en-ZA" sz="3400" b="0" dirty="0" err="1" smtClean="0"/>
              <a:t>Orig</a:t>
            </a:r>
            <a:r>
              <a:rPr lang="en-ZA" sz="3400" b="0" dirty="0" smtClean="0"/>
              <a:t>: of Chaldee origin (1347 and 5); son of Abba; Barabbas = "son of a father or master“ H1347 - From H1342; the same as H1346: - </a:t>
            </a:r>
            <a:r>
              <a:rPr lang="en-ZA" sz="3400" b="0" i="1" dirty="0" err="1" smtClean="0"/>
              <a:t>arrogancy</a:t>
            </a:r>
            <a:r>
              <a:rPr lang="en-ZA" sz="3400" b="0" i="1" dirty="0" smtClean="0"/>
              <a:t>, </a:t>
            </a:r>
            <a:r>
              <a:rPr lang="en-ZA" sz="3400" b="0" i="1" dirty="0" err="1" smtClean="0"/>
              <a:t>excellency</a:t>
            </a:r>
            <a:r>
              <a:rPr lang="en-ZA" sz="3400" b="0" i="1" dirty="0" smtClean="0"/>
              <a:t> (-lent), majesty, pomp, pride, proud, swelling.</a:t>
            </a:r>
          </a:p>
          <a:p>
            <a:pPr algn="just"/>
            <a:r>
              <a:rPr lang="en-ZA" sz="3400" b="0" i="1" dirty="0" smtClean="0">
                <a:solidFill>
                  <a:srgbClr val="FF0000"/>
                </a:solidFill>
              </a:rPr>
              <a:t>Arrogant, prideful, majestic son of a father or the son of an arrogant, prideful, majestic father. </a:t>
            </a:r>
          </a:p>
          <a:p>
            <a:pPr algn="just"/>
            <a:r>
              <a:rPr lang="en-ZA" sz="3400" b="0" dirty="0" smtClean="0"/>
              <a:t>What we have here is the son of Satan set free and the sons of God Crucified</a:t>
            </a:r>
            <a:r>
              <a:rPr lang="en-ZA" sz="3400" b="0" i="1" dirty="0" smtClean="0">
                <a:solidFill>
                  <a:srgbClr val="FF0000"/>
                </a:solidFill>
              </a:rPr>
              <a:t>. </a:t>
            </a:r>
          </a:p>
          <a:p>
            <a:pPr algn="just"/>
            <a:endParaRPr lang="en-ZA" b="0" dirty="0" smtClean="0"/>
          </a:p>
          <a:p>
            <a:endParaRPr lang="en-ZA" dirty="0" smtClean="0"/>
          </a:p>
          <a:p>
            <a:endParaRPr lang="en-ZA" dirty="0" smtClean="0"/>
          </a:p>
          <a:p>
            <a:endParaRPr lang="en-ZA" dirty="0" smtClean="0"/>
          </a:p>
          <a:p>
            <a:endParaRPr lang="en-ZA" dirty="0" smtClean="0"/>
          </a:p>
          <a:p>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SATAN</a:t>
            </a:r>
            <a:endParaRPr lang="en-ZA" dirty="0"/>
          </a:p>
        </p:txBody>
      </p:sp>
      <p:sp>
        <p:nvSpPr>
          <p:cNvPr id="3" name="Content Placeholder 2"/>
          <p:cNvSpPr>
            <a:spLocks noGrp="1"/>
          </p:cNvSpPr>
          <p:nvPr>
            <p:ph idx="1"/>
          </p:nvPr>
        </p:nvSpPr>
        <p:spPr>
          <a:xfrm>
            <a:off x="467544" y="1628800"/>
            <a:ext cx="8363272" cy="5229200"/>
          </a:xfrm>
        </p:spPr>
        <p:txBody>
          <a:bodyPr>
            <a:noAutofit/>
          </a:bodyPr>
          <a:lstStyle/>
          <a:p>
            <a:pPr algn="ctr">
              <a:lnSpc>
                <a:spcPts val="2800"/>
              </a:lnSpc>
            </a:pPr>
            <a:r>
              <a:rPr lang="en-ZA" b="0" i="1" dirty="0" smtClean="0">
                <a:solidFill>
                  <a:srgbClr val="004821"/>
                </a:solidFill>
              </a:rPr>
              <a:t>“All the earth is at rest and at peace ...“The grave from beneath is excited about you, to meet you at your coming; it stirs up the dead for you, all the chief ones of the earth; it has raised up from their thrones all the sovereigns of the gentiles. “All of them respond and say to you, ‘Have you also become as weak as we? Have you become like us? ‘Your arrogance has been brought down to the grave, and the sound of your stringed instruments; the maggot is spread under you, and worms cover you.’ “How you have fallen from the heavens, O </a:t>
            </a:r>
            <a:r>
              <a:rPr lang="en-ZA" b="0" i="1" dirty="0" err="1" smtClean="0">
                <a:solidFill>
                  <a:srgbClr val="004821"/>
                </a:solidFill>
              </a:rPr>
              <a:t>Hĕlĕl</a:t>
            </a:r>
            <a:r>
              <a:rPr lang="en-ZA" b="0" i="1" dirty="0" smtClean="0">
                <a:solidFill>
                  <a:srgbClr val="004821"/>
                </a:solidFill>
              </a:rPr>
              <a:t>, son of the morning! You have been cut down to the ground, you who laid low the gentiles! “For you have said in your heart, ‘Let me go up to the heavens, let me raise my throne above the stars of </a:t>
            </a:r>
            <a:r>
              <a:rPr lang="en-ZA" b="0" i="1" dirty="0" err="1" smtClean="0">
                <a:solidFill>
                  <a:srgbClr val="004821"/>
                </a:solidFill>
              </a:rPr>
              <a:t>Ěl</a:t>
            </a:r>
            <a:r>
              <a:rPr lang="en-ZA" b="0" i="1" dirty="0" smtClean="0">
                <a:solidFill>
                  <a:srgbClr val="004821"/>
                </a:solidFill>
              </a:rPr>
              <a:t>, and let me sit in the mount of meeting on the sides of the north; let me go up above the heights of the clouds, let me be like the Most High.’ </a:t>
            </a:r>
            <a:r>
              <a:rPr lang="en-ZA" b="1" i="1" dirty="0" smtClean="0">
                <a:solidFill>
                  <a:srgbClr val="004821"/>
                </a:solidFill>
              </a:rPr>
              <a:t>…(Isaiah 14:7-19)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AARON AND </a:t>
            </a:r>
            <a:r>
              <a:rPr lang="he-IL" sz="5400" b="0" dirty="0" smtClean="0"/>
              <a:t>יהושע</a:t>
            </a:r>
            <a:r>
              <a:rPr lang="en-ZA" sz="5400" dirty="0" smtClean="0"/>
              <a:t> </a:t>
            </a:r>
            <a:endParaRPr lang="en-ZA" sz="5400" dirty="0"/>
          </a:p>
        </p:txBody>
      </p:sp>
      <p:sp>
        <p:nvSpPr>
          <p:cNvPr id="3" name="Content Placeholder 2"/>
          <p:cNvSpPr>
            <a:spLocks noGrp="1"/>
          </p:cNvSpPr>
          <p:nvPr>
            <p:ph idx="1"/>
          </p:nvPr>
        </p:nvSpPr>
        <p:spPr/>
        <p:txBody>
          <a:bodyPr>
            <a:normAutofit/>
          </a:bodyPr>
          <a:lstStyle/>
          <a:p>
            <a:r>
              <a:rPr lang="en-ZA" dirty="0" smtClean="0"/>
              <a:t>As Aaron, the High Priest, came into the Holy of Holies, there were several pictures of </a:t>
            </a:r>
            <a:r>
              <a:rPr lang="he-IL" dirty="0" smtClean="0"/>
              <a:t>יהושע </a:t>
            </a:r>
            <a:r>
              <a:rPr lang="en-ZA" dirty="0" smtClean="0"/>
              <a:t> that were painted:</a:t>
            </a:r>
          </a:p>
          <a:p>
            <a:pPr marL="457200" indent="-457200">
              <a:buFont typeface="+mj-lt"/>
              <a:buAutoNum type="arabicPeriod"/>
            </a:pPr>
            <a:r>
              <a:rPr lang="en-ZA" dirty="0" smtClean="0"/>
              <a:t>The ritual that Aaron performed had to be done alone. No one else was allowed into the tabernacle:</a:t>
            </a:r>
          </a:p>
          <a:p>
            <a:pPr algn="ctr"/>
            <a:r>
              <a:rPr lang="en-ZA" i="1" dirty="0" smtClean="0">
                <a:solidFill>
                  <a:srgbClr val="004821"/>
                </a:solidFill>
              </a:rPr>
              <a:t>“And no man should be in the Tent of Meeting when he goes in to make atonement in the Set-apart Place, until he comes out. And he shall make atonement for himself, and for his household, and for all the assembly of </a:t>
            </a:r>
            <a:r>
              <a:rPr lang="en-ZA" i="1" dirty="0" err="1" smtClean="0">
                <a:solidFill>
                  <a:srgbClr val="004821"/>
                </a:solidFill>
              </a:rPr>
              <a:t>Yisra’ĕl</a:t>
            </a:r>
            <a:r>
              <a:rPr lang="en-ZA" i="1" dirty="0" smtClean="0">
                <a:solidFill>
                  <a:srgbClr val="004821"/>
                </a:solidFill>
              </a:rPr>
              <a:t>. </a:t>
            </a:r>
            <a:r>
              <a:rPr lang="en-ZA" b="1" i="1" dirty="0" smtClean="0">
                <a:solidFill>
                  <a:srgbClr val="004821"/>
                </a:solidFill>
              </a:rPr>
              <a:t>(Leviticus 16:17)</a:t>
            </a:r>
          </a:p>
          <a:p>
            <a:pPr marL="457200" indent="-457200"/>
            <a:r>
              <a:rPr lang="en-ZA" dirty="0" smtClean="0"/>
              <a:t>2.	Aaron was representative of all of Israel as he transferred their sins onto the scapegoat. Likewise, </a:t>
            </a:r>
            <a:r>
              <a:rPr lang="he-IL" dirty="0" smtClean="0"/>
              <a:t>יהושע</a:t>
            </a:r>
            <a:r>
              <a:rPr lang="en-ZA" dirty="0" smtClean="0"/>
              <a:t> has taken on our sin:</a:t>
            </a:r>
          </a:p>
          <a:p>
            <a:pPr algn="ctr"/>
            <a:r>
              <a:rPr lang="en-ZA" i="1" dirty="0" smtClean="0">
                <a:solidFill>
                  <a:srgbClr val="004821"/>
                </a:solidFill>
              </a:rPr>
              <a:t>For He made Him who knew no sin to be sin for us, so that in Him we might become the righteousness of Elohim. </a:t>
            </a:r>
            <a:r>
              <a:rPr lang="en-ZA" b="1" i="1" dirty="0" smtClean="0">
                <a:solidFill>
                  <a:srgbClr val="004821"/>
                </a:solidFill>
              </a:rPr>
              <a:t>(2 Corinthians 5:21)</a:t>
            </a:r>
          </a:p>
          <a:p>
            <a:endParaRPr lang="en-ZA" dirty="0" smtClean="0"/>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AARON AND </a:t>
            </a:r>
            <a:r>
              <a:rPr lang="he-IL" sz="5400" b="0" dirty="0" smtClean="0"/>
              <a:t>יהושע</a:t>
            </a:r>
            <a:r>
              <a:rPr lang="en-ZA" sz="5400" dirty="0" smtClean="0"/>
              <a:t> </a:t>
            </a:r>
            <a:r>
              <a:rPr lang="en-ZA" sz="3200" dirty="0" smtClean="0"/>
              <a:t>CON’T</a:t>
            </a:r>
            <a:endParaRPr lang="en-ZA" sz="5400" dirty="0"/>
          </a:p>
        </p:txBody>
      </p:sp>
      <p:sp>
        <p:nvSpPr>
          <p:cNvPr id="3" name="Content Placeholder 2"/>
          <p:cNvSpPr>
            <a:spLocks noGrp="1"/>
          </p:cNvSpPr>
          <p:nvPr>
            <p:ph idx="1"/>
          </p:nvPr>
        </p:nvSpPr>
        <p:spPr/>
        <p:txBody>
          <a:bodyPr>
            <a:normAutofit fontScale="25000" lnSpcReduction="20000"/>
          </a:bodyPr>
          <a:lstStyle/>
          <a:p>
            <a:pPr marL="449263" indent="-449263">
              <a:lnSpc>
                <a:spcPts val="2100"/>
              </a:lnSpc>
            </a:pPr>
            <a:r>
              <a:rPr lang="en-ZA" sz="9600" dirty="0" smtClean="0"/>
              <a:t>3.</a:t>
            </a:r>
            <a:r>
              <a:rPr lang="en-ZA" dirty="0" smtClean="0"/>
              <a:t>	</a:t>
            </a:r>
            <a:r>
              <a:rPr lang="en-ZA" sz="9600" dirty="0" smtClean="0"/>
              <a:t>The High Priest took off all of all his holy garments</a:t>
            </a:r>
          </a:p>
          <a:p>
            <a:pPr algn="ctr">
              <a:lnSpc>
                <a:spcPts val="2100"/>
              </a:lnSpc>
            </a:pPr>
            <a:r>
              <a:rPr lang="en-ZA" sz="9600" i="1" dirty="0" smtClean="0">
                <a:solidFill>
                  <a:srgbClr val="004821"/>
                </a:solidFill>
              </a:rPr>
              <a:t>Then the soldiers, when they had impaled </a:t>
            </a:r>
            <a:r>
              <a:rPr lang="he-IL" sz="9600" i="1" dirty="0" smtClean="0">
                <a:solidFill>
                  <a:srgbClr val="004821"/>
                </a:solidFill>
              </a:rPr>
              <a:t>יהושע</a:t>
            </a:r>
            <a:r>
              <a:rPr lang="en-ZA" sz="9600" i="1" dirty="0" smtClean="0">
                <a:solidFill>
                  <a:srgbClr val="004821"/>
                </a:solidFill>
              </a:rPr>
              <a:t>, took His outer garments and made four parts, to each soldier a part, and the inner garment. </a:t>
            </a:r>
            <a:r>
              <a:rPr lang="en-ZA" sz="9600" b="1" i="1" dirty="0" smtClean="0">
                <a:solidFill>
                  <a:srgbClr val="004821"/>
                </a:solidFill>
              </a:rPr>
              <a:t>.. (John 19:23)</a:t>
            </a:r>
          </a:p>
          <a:p>
            <a:pPr marL="449263" indent="-449263">
              <a:lnSpc>
                <a:spcPts val="2100"/>
              </a:lnSpc>
            </a:pPr>
            <a:r>
              <a:rPr lang="en-ZA" sz="9600" dirty="0" smtClean="0"/>
              <a:t>4. 	The High Priest brought the blood of the offering into the Most Holy Place for the atonement of the people.</a:t>
            </a:r>
          </a:p>
          <a:p>
            <a:pPr algn="ctr">
              <a:lnSpc>
                <a:spcPts val="2100"/>
              </a:lnSpc>
            </a:pPr>
            <a:r>
              <a:rPr lang="en-ZA" sz="9600" i="1" dirty="0" smtClean="0">
                <a:solidFill>
                  <a:srgbClr val="004821"/>
                </a:solidFill>
              </a:rPr>
              <a:t>For Messiah has not entered into a Set-apart Place made by hand – figures of the true – but into the heaven itself, now to appear in the presence of Elohim on our behalf, not that He should offer Himself often, as the high priest enters into the Set-apart Place year by year with blood not his own. For if so, He would have had to suffer often, since the foundation of the world. But now He has appeared once for all at the end of the ages to put away sin by the offering of Himself. And as it awaits men to die once, and after this the judgment, so also the Messiah, having been offered once to bear the sins of many, shall appear a second time, apart from sin, to those waiting for Him, unto deliverance. </a:t>
            </a:r>
            <a:r>
              <a:rPr lang="en-ZA" sz="9600" b="1" i="1" dirty="0" smtClean="0">
                <a:solidFill>
                  <a:srgbClr val="004821"/>
                </a:solidFill>
              </a:rPr>
              <a:t>(Hebrews 9:24-28 )</a:t>
            </a:r>
          </a:p>
          <a:p>
            <a:pPr>
              <a:lnSpc>
                <a:spcPts val="2100"/>
              </a:lnSpc>
            </a:pPr>
            <a:endParaRPr lang="en-ZA" sz="960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LAW OF BLOOD</a:t>
            </a:r>
            <a:endParaRPr lang="en-ZA" dirty="0"/>
          </a:p>
        </p:txBody>
      </p:sp>
      <p:sp>
        <p:nvSpPr>
          <p:cNvPr id="3" name="Content Placeholder 2"/>
          <p:cNvSpPr>
            <a:spLocks noGrp="1"/>
          </p:cNvSpPr>
          <p:nvPr>
            <p:ph idx="1"/>
          </p:nvPr>
        </p:nvSpPr>
        <p:spPr>
          <a:xfrm>
            <a:off x="457200" y="1600200"/>
            <a:ext cx="8229600" cy="5257800"/>
          </a:xfrm>
        </p:spPr>
        <p:txBody>
          <a:bodyPr>
            <a:normAutofit fontScale="55000" lnSpcReduction="20000"/>
          </a:bodyPr>
          <a:lstStyle/>
          <a:p>
            <a:pPr algn="ctr"/>
            <a:r>
              <a:rPr lang="en-ZA" sz="4400" b="0" i="1" dirty="0" smtClean="0">
                <a:solidFill>
                  <a:srgbClr val="004821"/>
                </a:solidFill>
              </a:rPr>
              <a:t>And </a:t>
            </a:r>
            <a:r>
              <a:rPr lang="he-IL" sz="4400" b="0" i="1" dirty="0" smtClean="0">
                <a:solidFill>
                  <a:srgbClr val="004821"/>
                </a:solidFill>
              </a:rPr>
              <a:t>יהוה</a:t>
            </a:r>
            <a:r>
              <a:rPr lang="en-ZA" sz="4400" b="0" i="1" dirty="0" smtClean="0">
                <a:solidFill>
                  <a:srgbClr val="004821"/>
                </a:solidFill>
              </a:rPr>
              <a:t> spoke to </a:t>
            </a:r>
            <a:r>
              <a:rPr lang="en-ZA" sz="4400" b="0" i="1" dirty="0" err="1" smtClean="0">
                <a:solidFill>
                  <a:srgbClr val="004821"/>
                </a:solidFill>
              </a:rPr>
              <a:t>Mosheh</a:t>
            </a:r>
            <a:r>
              <a:rPr lang="en-ZA" sz="4400" b="0" i="1" dirty="0" smtClean="0">
                <a:solidFill>
                  <a:srgbClr val="004821"/>
                </a:solidFill>
              </a:rPr>
              <a:t>, saying, … “</a:t>
            </a:r>
            <a:r>
              <a:rPr lang="en-ZA" sz="4400" i="1" dirty="0" smtClean="0">
                <a:solidFill>
                  <a:srgbClr val="004821"/>
                </a:solidFill>
              </a:rPr>
              <a:t>Any man from the house of </a:t>
            </a:r>
            <a:r>
              <a:rPr lang="en-ZA" sz="4400" i="1" dirty="0" err="1" smtClean="0">
                <a:solidFill>
                  <a:srgbClr val="004821"/>
                </a:solidFill>
              </a:rPr>
              <a:t>Yisra’ĕl</a:t>
            </a:r>
            <a:r>
              <a:rPr lang="en-ZA" sz="4400" i="1" dirty="0" smtClean="0">
                <a:solidFill>
                  <a:srgbClr val="004821"/>
                </a:solidFill>
              </a:rPr>
              <a:t> who slaughters a bull or a lamb or a goat in the camp, or who slaughters it outside the camp, and does not bring it to the door of the Tent of Meeting, to bring an offering to </a:t>
            </a:r>
            <a:r>
              <a:rPr lang="he-IL" sz="4400" i="1" dirty="0" smtClean="0">
                <a:solidFill>
                  <a:srgbClr val="004821"/>
                </a:solidFill>
              </a:rPr>
              <a:t>יהוה</a:t>
            </a:r>
            <a:r>
              <a:rPr lang="en-ZA" sz="4400" i="1" dirty="0" smtClean="0">
                <a:solidFill>
                  <a:srgbClr val="004821"/>
                </a:solidFill>
              </a:rPr>
              <a:t> before the Dwelling Place of </a:t>
            </a:r>
            <a:r>
              <a:rPr lang="he-IL" sz="4400" i="1" dirty="0" smtClean="0">
                <a:solidFill>
                  <a:srgbClr val="004821"/>
                </a:solidFill>
              </a:rPr>
              <a:t>יהוה</a:t>
            </a:r>
            <a:r>
              <a:rPr lang="en-ZA" sz="4400" i="1" dirty="0" smtClean="0">
                <a:solidFill>
                  <a:srgbClr val="004821"/>
                </a:solidFill>
              </a:rPr>
              <a:t>, blood-guilt is reckoned to that man. … </a:t>
            </a:r>
            <a:r>
              <a:rPr lang="en-ZA" sz="4400" b="0" i="1" dirty="0" smtClean="0">
                <a:solidFill>
                  <a:srgbClr val="004821"/>
                </a:solidFill>
              </a:rPr>
              <a:t>“And let them no longer slaughter their </a:t>
            </a:r>
            <a:r>
              <a:rPr lang="en-ZA" sz="4400" b="0" i="1" dirty="0" err="1" smtClean="0">
                <a:solidFill>
                  <a:srgbClr val="004821"/>
                </a:solidFill>
              </a:rPr>
              <a:t>slaughterings</a:t>
            </a:r>
            <a:r>
              <a:rPr lang="en-ZA" sz="4400" b="0" i="1" dirty="0" smtClean="0">
                <a:solidFill>
                  <a:srgbClr val="004821"/>
                </a:solidFill>
              </a:rPr>
              <a:t> to demons, after whom they whored. </a:t>
            </a:r>
            <a:r>
              <a:rPr lang="en-ZA" sz="4400" i="1" dirty="0" smtClean="0">
                <a:solidFill>
                  <a:srgbClr val="004821"/>
                </a:solidFill>
              </a:rPr>
              <a:t>This is a law forever for them throughout their generations.” ’</a:t>
            </a:r>
            <a:r>
              <a:rPr lang="en-ZA" sz="4400" b="0" i="1" dirty="0" smtClean="0">
                <a:solidFill>
                  <a:srgbClr val="004821"/>
                </a:solidFill>
              </a:rPr>
              <a:t> “And say to them, … ‘And any man of the house of </a:t>
            </a:r>
            <a:r>
              <a:rPr lang="en-ZA" sz="4400" b="0" i="1" dirty="0" err="1" smtClean="0">
                <a:solidFill>
                  <a:srgbClr val="004821"/>
                </a:solidFill>
              </a:rPr>
              <a:t>Yisra’ĕl</a:t>
            </a:r>
            <a:r>
              <a:rPr lang="en-ZA" sz="4400" b="0" i="1" dirty="0" smtClean="0">
                <a:solidFill>
                  <a:srgbClr val="004821"/>
                </a:solidFill>
              </a:rPr>
              <a:t>, or of the strangers who sojourn among you, who eats any blood, I shall set My face against that being who eats blood, and shall cut him off from among his people. </a:t>
            </a:r>
            <a:r>
              <a:rPr lang="en-ZA" sz="4400" i="1" dirty="0" smtClean="0">
                <a:solidFill>
                  <a:srgbClr val="004821"/>
                </a:solidFill>
              </a:rPr>
              <a:t>…“And any being who eats a carcass or what was torn by a beast, be he a native or a stranger</a:t>
            </a:r>
            <a:r>
              <a:rPr lang="en-ZA" sz="4400" b="0" i="1" dirty="0" smtClean="0">
                <a:solidFill>
                  <a:srgbClr val="004821"/>
                </a:solidFill>
              </a:rPr>
              <a:t>, he shall wash his garments and bathe in water, and shall be unclean until evening. Then he shall be clean. “And if he does not wash or bathe his body, then he shall bear his crookedness.” </a:t>
            </a:r>
          </a:p>
          <a:p>
            <a:pPr algn="ctr"/>
            <a:r>
              <a:rPr lang="en-ZA" sz="4400" b="1" i="1" dirty="0" smtClean="0">
                <a:solidFill>
                  <a:srgbClr val="004821"/>
                </a:solidFill>
              </a:rPr>
              <a:t>(Leviticus 17:1-16 )</a:t>
            </a:r>
          </a:p>
          <a:p>
            <a:endParaRPr lang="en-US"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PLACE OF WORSHIP</a:t>
            </a:r>
            <a:endParaRPr lang="en-ZA" dirty="0"/>
          </a:p>
        </p:txBody>
      </p:sp>
      <p:sp>
        <p:nvSpPr>
          <p:cNvPr id="3" name="Content Placeholder 2"/>
          <p:cNvSpPr>
            <a:spLocks noGrp="1"/>
          </p:cNvSpPr>
          <p:nvPr>
            <p:ph idx="1"/>
          </p:nvPr>
        </p:nvSpPr>
        <p:spPr/>
        <p:txBody>
          <a:bodyPr>
            <a:normAutofit fontScale="25000" lnSpcReduction="20000"/>
          </a:bodyPr>
          <a:lstStyle/>
          <a:p>
            <a:r>
              <a:rPr lang="en-ZA" sz="9600" b="0" dirty="0" smtClean="0"/>
              <a:t>Up until this time the people had set up altars at various to make offerings to </a:t>
            </a:r>
            <a:r>
              <a:rPr lang="he-IL" sz="9600" b="0" dirty="0" smtClean="0"/>
              <a:t>יהוה</a:t>
            </a:r>
            <a:r>
              <a:rPr lang="en-ZA" sz="9600" b="0" dirty="0" smtClean="0"/>
              <a:t> and other Gods. </a:t>
            </a:r>
          </a:p>
          <a:p>
            <a:endParaRPr lang="en-ZA" sz="9600" b="0" dirty="0" smtClean="0"/>
          </a:p>
          <a:p>
            <a:r>
              <a:rPr lang="en-ZA" sz="9600" b="0" dirty="0" smtClean="0"/>
              <a:t>Here, with the consecration, or setting-apart, of the Priesthood and the inauguration of the Tent of Meeting, </a:t>
            </a:r>
            <a:r>
              <a:rPr lang="he-IL" sz="9600" b="0" dirty="0" smtClean="0"/>
              <a:t>יהוה</a:t>
            </a:r>
            <a:r>
              <a:rPr lang="en-ZA" sz="9600" b="0" dirty="0" smtClean="0"/>
              <a:t>’s Dwelling Place, He establishes that from this point on, “</a:t>
            </a:r>
            <a:r>
              <a:rPr lang="en-ZA" sz="9600" b="0" i="1" dirty="0" err="1" smtClean="0"/>
              <a:t>slaughterings</a:t>
            </a:r>
            <a:r>
              <a:rPr lang="en-ZA" sz="9600" b="0" i="1" dirty="0" smtClean="0"/>
              <a:t>” (“</a:t>
            </a:r>
            <a:r>
              <a:rPr lang="en-ZA" sz="9600" b="0" i="1" dirty="0" err="1" smtClean="0"/>
              <a:t>qorbanot</a:t>
            </a:r>
            <a:r>
              <a:rPr lang="en-ZA" sz="9600" b="0" i="1" dirty="0" smtClean="0"/>
              <a:t>”) or “drawing near” </a:t>
            </a:r>
            <a:r>
              <a:rPr lang="en-ZA" sz="9600" b="0" dirty="0" smtClean="0"/>
              <a:t>can only take place where </a:t>
            </a:r>
            <a:r>
              <a:rPr lang="he-IL" sz="9600" b="0" dirty="0" smtClean="0"/>
              <a:t>יהוה</a:t>
            </a:r>
            <a:r>
              <a:rPr lang="en-ZA" sz="9600" b="0" dirty="0" smtClean="0"/>
              <a:t> dwells and has placed His Name. For forty years in the wilderness, that Place moved about with the Children of </a:t>
            </a:r>
            <a:r>
              <a:rPr lang="en-ZA" sz="9600" b="0" dirty="0" err="1" smtClean="0"/>
              <a:t>Yisra’el</a:t>
            </a:r>
            <a:r>
              <a:rPr lang="en-ZA" sz="9600" b="0" dirty="0" smtClean="0"/>
              <a:t>. Then, after they came into the Land, </a:t>
            </a:r>
            <a:r>
              <a:rPr lang="he-IL" sz="9600" b="0" dirty="0" smtClean="0"/>
              <a:t>יהוה</a:t>
            </a:r>
            <a:r>
              <a:rPr lang="en-ZA" sz="9600" b="0" dirty="0" smtClean="0"/>
              <a:t> placed his Name and ordered His Dwelling Place to be in Shiloh. There it stayed for 369 years; until He told King David to move it to the City of David, next to Jerusalem, where He would await the building of the </a:t>
            </a:r>
            <a:r>
              <a:rPr lang="en-ZA" sz="9600" b="0" dirty="0" err="1" smtClean="0"/>
              <a:t>Hekal</a:t>
            </a:r>
            <a:r>
              <a:rPr lang="en-ZA" sz="9600" b="0" dirty="0" smtClean="0"/>
              <a:t> or Solomon’s Temple.</a:t>
            </a:r>
            <a:endParaRPr lang="en-ZA" sz="9600" b="0" i="1" dirty="0" smtClean="0"/>
          </a:p>
          <a:p>
            <a:endParaRPr lang="en-ZA" i="1" dirty="0" smtClean="0"/>
          </a:p>
          <a:p>
            <a:endParaRPr lang="en-GB" i="1"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 HOME FOR GOD</a:t>
            </a:r>
            <a:endParaRPr lang="en-ZA" dirty="0"/>
          </a:p>
        </p:txBody>
      </p:sp>
      <p:sp>
        <p:nvSpPr>
          <p:cNvPr id="3" name="Content Placeholder 2"/>
          <p:cNvSpPr>
            <a:spLocks noGrp="1"/>
          </p:cNvSpPr>
          <p:nvPr>
            <p:ph idx="1"/>
          </p:nvPr>
        </p:nvSpPr>
        <p:spPr>
          <a:xfrm>
            <a:off x="467544" y="1600200"/>
            <a:ext cx="8229600" cy="5257800"/>
          </a:xfrm>
        </p:spPr>
        <p:txBody>
          <a:bodyPr>
            <a:normAutofit fontScale="92500" lnSpcReduction="10000"/>
          </a:bodyPr>
          <a:lstStyle/>
          <a:p>
            <a:pPr algn="ctr"/>
            <a:r>
              <a:rPr lang="en-ZA" sz="2600" b="0" i="1" dirty="0" smtClean="0">
                <a:solidFill>
                  <a:srgbClr val="004821"/>
                </a:solidFill>
              </a:rPr>
              <a:t>“And the master said to the servant, ‘Go out into the street corners and hedges, and compel them to come in, so that my house is filled. </a:t>
            </a:r>
            <a:r>
              <a:rPr lang="en-ZA" sz="2600" b="1" i="1" dirty="0" smtClean="0">
                <a:solidFill>
                  <a:srgbClr val="004821"/>
                </a:solidFill>
              </a:rPr>
              <a:t>(Luke 14:23)</a:t>
            </a:r>
          </a:p>
          <a:p>
            <a:r>
              <a:rPr lang="en-ZA" sz="2600" b="0" dirty="0" smtClean="0">
                <a:solidFill>
                  <a:schemeClr val="accent3">
                    <a:lumMod val="50000"/>
                  </a:schemeClr>
                </a:solidFill>
              </a:rPr>
              <a:t>Paul declares in Ephesians 3:14-19:</a:t>
            </a:r>
          </a:p>
          <a:p>
            <a:pPr algn="ctr"/>
            <a:r>
              <a:rPr lang="en-ZA" sz="2600" b="0" i="1" dirty="0" smtClean="0">
                <a:solidFill>
                  <a:srgbClr val="004821"/>
                </a:solidFill>
              </a:rPr>
              <a:t>For this reason I bow my knees to the Father of our Master </a:t>
            </a:r>
            <a:r>
              <a:rPr lang="he-IL" sz="2600" b="0" i="1" dirty="0" smtClean="0">
                <a:solidFill>
                  <a:srgbClr val="004821"/>
                </a:solidFill>
              </a:rPr>
              <a:t>יהושע</a:t>
            </a:r>
            <a:r>
              <a:rPr lang="en-ZA" sz="2600" b="0" i="1" dirty="0" smtClean="0">
                <a:solidFill>
                  <a:srgbClr val="004821"/>
                </a:solidFill>
              </a:rPr>
              <a:t> Messiah, from whom all fatherhood in the heavens and earth is named, in order that He might give you, according to the riches of His esteem by power, to be strengthened in the inner man, through His Spirit, that the Messiah might dwell in your hearts through belief – having become rooted and grounded in love, in order that you might be strengthened to firmly grasp, with all the set-apart ones, what is the width and length and depth and height, to know the love of Messiah which surpasses knowledge, in order that you might be filled to all the completeness of Elohim. </a:t>
            </a:r>
            <a:r>
              <a:rPr lang="en-ZA" sz="2600" b="1" i="1" dirty="0" smtClean="0">
                <a:solidFill>
                  <a:srgbClr val="004821"/>
                </a:solidFill>
              </a:rPr>
              <a:t>(Ephesians 3:14-19 )</a:t>
            </a:r>
          </a:p>
          <a:p>
            <a:endParaRPr lang="en-US"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NEW COVENANT</a:t>
            </a:r>
            <a:endParaRPr lang="en-ZA" dirty="0"/>
          </a:p>
        </p:txBody>
      </p:sp>
      <p:sp>
        <p:nvSpPr>
          <p:cNvPr id="3" name="Content Placeholder 2"/>
          <p:cNvSpPr>
            <a:spLocks noGrp="1"/>
          </p:cNvSpPr>
          <p:nvPr>
            <p:ph idx="1"/>
          </p:nvPr>
        </p:nvSpPr>
        <p:spPr>
          <a:xfrm>
            <a:off x="457200" y="1600200"/>
            <a:ext cx="8229600" cy="5257800"/>
          </a:xfrm>
        </p:spPr>
        <p:txBody>
          <a:bodyPr>
            <a:normAutofit fontScale="92500" lnSpcReduction="10000"/>
          </a:bodyPr>
          <a:lstStyle/>
          <a:p>
            <a:pPr algn="ctr"/>
            <a:r>
              <a:rPr lang="en-ZA" sz="2600" b="0" i="1" dirty="0" smtClean="0">
                <a:solidFill>
                  <a:srgbClr val="004821"/>
                </a:solidFill>
              </a:rPr>
              <a:t>The cup of blessing which we bless, is it not a sharing in the blood of Messiah? The bread that we break, is it not a sharing in the body of Messiah? Because there is one bread, we, who are many, are one body, for we all partake of the one bread. Look at </a:t>
            </a:r>
            <a:r>
              <a:rPr lang="en-ZA" sz="2600" b="0" i="1" dirty="0" err="1" smtClean="0">
                <a:solidFill>
                  <a:srgbClr val="004821"/>
                </a:solidFill>
              </a:rPr>
              <a:t>Yisra’ĕl</a:t>
            </a:r>
            <a:r>
              <a:rPr lang="en-ZA" sz="2600" b="0" i="1" dirty="0" smtClean="0">
                <a:solidFill>
                  <a:srgbClr val="004821"/>
                </a:solidFill>
              </a:rPr>
              <a:t> after the flesh: Are not those who eat of the offerings sharers in the altar? What then do I say? That an idol is of any value? Or that which is offered to idols is of any value? No, but what the gentiles offer they offer to demons and not to Elohim, and I do not wish you to become sharers with demons. You are not able to drink the cup of the Master and the cup of demons, you are not able to partake of the table of the Master and of the table of demons. Do we provoke the Master to jealousy? Are we stronger than He? All is permitted me, but not all do profit. All is permitted me, but not all build up. </a:t>
            </a:r>
          </a:p>
          <a:p>
            <a:pPr algn="ctr"/>
            <a:r>
              <a:rPr lang="en-ZA" sz="2600" b="1" i="1" dirty="0" smtClean="0">
                <a:solidFill>
                  <a:srgbClr val="004821"/>
                </a:solidFill>
              </a:rPr>
              <a:t>(1 Corinthians 10:16-23)</a:t>
            </a:r>
          </a:p>
          <a:p>
            <a:endParaRPr lang="en-ZA" sz="2800" dirty="0" smtClean="0"/>
          </a:p>
          <a:p>
            <a:endParaRPr lang="en-ZA" b="0" dirty="0" smtClean="0"/>
          </a:p>
          <a:p>
            <a:endParaRPr lang="en-ZA" i="1" dirty="0" smtClean="0"/>
          </a:p>
          <a:p>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DECLARED AS LAW BY THE APOSTLES</a:t>
            </a:r>
            <a:endParaRPr lang="en-ZA" dirty="0"/>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r>
              <a:rPr lang="en-GB" sz="3100" b="0" dirty="0" smtClean="0"/>
              <a:t>The life-blood of the animal was for atonement. What Paul is addressing in the above scriptures is how </a:t>
            </a:r>
            <a:r>
              <a:rPr lang="en-GB" sz="3100" b="0" i="1" u="sng" dirty="0" smtClean="0"/>
              <a:t>unlawfu</a:t>
            </a:r>
            <a:r>
              <a:rPr lang="en-GB" sz="3100" b="0" i="1" dirty="0" smtClean="0"/>
              <a:t>l </a:t>
            </a:r>
            <a:r>
              <a:rPr lang="en-GB" sz="3100" b="0" dirty="0" smtClean="0"/>
              <a:t>it is to drink both the blood of an animal </a:t>
            </a:r>
            <a:r>
              <a:rPr lang="en-GB" sz="3100" b="0" i="1" u="sng" dirty="0" smtClean="0"/>
              <a:t>and</a:t>
            </a:r>
            <a:r>
              <a:rPr lang="en-GB" sz="3100" b="0" dirty="0" smtClean="0"/>
              <a:t> the cup of </a:t>
            </a:r>
            <a:r>
              <a:rPr lang="he-IL" sz="3100" b="0" dirty="0" smtClean="0"/>
              <a:t>יהושע</a:t>
            </a:r>
            <a:r>
              <a:rPr lang="en-GB" sz="3100" b="0" dirty="0" smtClean="0"/>
              <a:t>, which speaks of His Atonement. This causes a mix of the two in us, defiling us and contaminating the temple, our body.</a:t>
            </a:r>
          </a:p>
          <a:p>
            <a:pPr algn="ctr"/>
            <a:r>
              <a:rPr lang="en-ZA" sz="3100" b="0" i="1" dirty="0" smtClean="0">
                <a:solidFill>
                  <a:srgbClr val="004821"/>
                </a:solidFill>
              </a:rPr>
              <a:t>For the one who is eating and drinking unworthily, eats and drinks judgment to himself, not discerning the body of the Master. Because of this many are weak and sick among you, and many sleep. </a:t>
            </a:r>
            <a:r>
              <a:rPr lang="en-ZA" sz="3100" b="1" i="1" dirty="0" smtClean="0">
                <a:solidFill>
                  <a:srgbClr val="004821"/>
                </a:solidFill>
              </a:rPr>
              <a:t>(1 Corinthians 11:29-30 )</a:t>
            </a:r>
          </a:p>
          <a:p>
            <a:r>
              <a:rPr lang="en-GB" sz="3100" b="0" dirty="0" smtClean="0"/>
              <a:t>In Acts 15:20 at the Council of Jerusalem they agreed: …</a:t>
            </a:r>
            <a:r>
              <a:rPr lang="en-ZA" sz="3100" b="0" i="1" dirty="0" smtClean="0">
                <a:solidFill>
                  <a:srgbClr val="004821"/>
                </a:solidFill>
              </a:rPr>
              <a:t> that we write to them to abstain from the defilements of idols, and from whoring, and from what is strangled, and from blood. “For from ancient generations </a:t>
            </a:r>
            <a:r>
              <a:rPr lang="en-ZA" sz="3100" b="0" i="1" dirty="0" err="1" smtClean="0">
                <a:solidFill>
                  <a:srgbClr val="004821"/>
                </a:solidFill>
              </a:rPr>
              <a:t>Mosheh</a:t>
            </a:r>
            <a:r>
              <a:rPr lang="en-ZA" sz="3100" b="0" i="1" dirty="0" smtClean="0">
                <a:solidFill>
                  <a:srgbClr val="004821"/>
                </a:solidFill>
              </a:rPr>
              <a:t> has, in every city, those proclaiming him – being read in the congregations every Sabbath.” </a:t>
            </a:r>
            <a:r>
              <a:rPr lang="en-ZA" sz="3100" b="1" i="1" dirty="0" smtClean="0">
                <a:solidFill>
                  <a:srgbClr val="004821"/>
                </a:solidFill>
              </a:rPr>
              <a:t>(Acts 15:20-21)</a:t>
            </a:r>
          </a:p>
          <a:p>
            <a:endParaRPr lang="en-ZA" sz="2800" dirty="0" smtClean="0"/>
          </a:p>
          <a:p>
            <a:endParaRPr lang="en-GB" i="1" dirty="0" smtClean="0">
              <a:solidFill>
                <a:srgbClr val="00482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BLOOD IS LIFE</a:t>
            </a:r>
            <a:endParaRPr lang="en-ZA" dirty="0"/>
          </a:p>
        </p:txBody>
      </p:sp>
      <p:sp>
        <p:nvSpPr>
          <p:cNvPr id="3" name="Content Placeholder 2"/>
          <p:cNvSpPr>
            <a:spLocks noGrp="1"/>
          </p:cNvSpPr>
          <p:nvPr>
            <p:ph idx="1"/>
          </p:nvPr>
        </p:nvSpPr>
        <p:spPr/>
        <p:txBody>
          <a:bodyPr>
            <a:noAutofit/>
          </a:bodyPr>
          <a:lstStyle/>
          <a:p>
            <a:pPr>
              <a:lnSpc>
                <a:spcPts val="2500"/>
              </a:lnSpc>
            </a:pPr>
            <a:r>
              <a:rPr lang="en-ZA" dirty="0" smtClean="0"/>
              <a:t>Atonement is based upon one life being offered for another. These animals gave up their lives to atone for the tabernacle and the people. Since life is dependent upon blood, an animal’s life/blood on the Altar is representative of the ultimate atonement – </a:t>
            </a:r>
            <a:r>
              <a:rPr lang="he-IL" dirty="0" smtClean="0"/>
              <a:t>יהושע</a:t>
            </a:r>
            <a:r>
              <a:rPr lang="en-ZA" dirty="0" smtClean="0"/>
              <a:t>’s life for ours.</a:t>
            </a:r>
          </a:p>
          <a:p>
            <a:pPr algn="ctr">
              <a:lnSpc>
                <a:spcPts val="2500"/>
              </a:lnSpc>
            </a:pPr>
            <a:r>
              <a:rPr lang="en-ZA" i="1" dirty="0" smtClean="0">
                <a:solidFill>
                  <a:srgbClr val="004821"/>
                </a:solidFill>
              </a:rPr>
              <a:t>‘For the life of the flesh is in the blood, and I have given it to you upon the altar to make atonement for your lives, for it is the blood that makes atonement for the life.’ </a:t>
            </a:r>
            <a:r>
              <a:rPr lang="en-ZA" b="1" i="1" dirty="0" smtClean="0">
                <a:solidFill>
                  <a:srgbClr val="004821"/>
                </a:solidFill>
              </a:rPr>
              <a:t>(Leviticus 17:11)</a:t>
            </a:r>
          </a:p>
          <a:p>
            <a:pPr>
              <a:lnSpc>
                <a:spcPts val="2500"/>
              </a:lnSpc>
            </a:pPr>
            <a:r>
              <a:rPr lang="en-ZA" dirty="0" smtClean="0"/>
              <a:t>Since Genesis, we have been told that life is in the blood:</a:t>
            </a:r>
          </a:p>
          <a:p>
            <a:pPr algn="ctr">
              <a:lnSpc>
                <a:spcPts val="2500"/>
              </a:lnSpc>
            </a:pPr>
            <a:r>
              <a:rPr lang="en-ZA" i="1" dirty="0" smtClean="0">
                <a:solidFill>
                  <a:srgbClr val="004821"/>
                </a:solidFill>
              </a:rPr>
              <a:t>“But do not eat flesh with its life, its blood. </a:t>
            </a:r>
            <a:r>
              <a:rPr lang="en-ZA" b="1" i="1" dirty="0" smtClean="0">
                <a:solidFill>
                  <a:srgbClr val="004821"/>
                </a:solidFill>
              </a:rPr>
              <a:t>(Genesis 9:4)</a:t>
            </a:r>
          </a:p>
          <a:p>
            <a:pPr>
              <a:lnSpc>
                <a:spcPts val="2500"/>
              </a:lnSpc>
            </a:pPr>
            <a:r>
              <a:rPr lang="en-ZA" dirty="0" smtClean="0"/>
              <a:t>So blood is life and blood is the element that </a:t>
            </a:r>
            <a:r>
              <a:rPr lang="he-IL" dirty="0" smtClean="0"/>
              <a:t>יהוה</a:t>
            </a:r>
            <a:r>
              <a:rPr lang="en-ZA" dirty="0" smtClean="0"/>
              <a:t> has chosen for the purpose of atonement. Again….His blood for our blood….His life for our lives. This is the reason for the prohibition against ingesting blood. Blood cannot be misused. Even those dwelling with the Israelites not part of the community.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NEW TESTAMENT COMMANDMENT</a:t>
            </a:r>
            <a:endParaRPr lang="en-ZA" dirty="0"/>
          </a:p>
        </p:txBody>
      </p:sp>
      <p:sp>
        <p:nvSpPr>
          <p:cNvPr id="3" name="Content Placeholder 2"/>
          <p:cNvSpPr>
            <a:spLocks noGrp="1"/>
          </p:cNvSpPr>
          <p:nvPr>
            <p:ph idx="1"/>
          </p:nvPr>
        </p:nvSpPr>
        <p:spPr/>
        <p:txBody>
          <a:bodyPr>
            <a:normAutofit/>
          </a:bodyPr>
          <a:lstStyle/>
          <a:p>
            <a:r>
              <a:rPr lang="en-ZA" dirty="0" smtClean="0"/>
              <a:t>Blood is life and all life belongs to </a:t>
            </a:r>
            <a:r>
              <a:rPr lang="he-IL" dirty="0" smtClean="0"/>
              <a:t>יהוה</a:t>
            </a:r>
            <a:r>
              <a:rPr lang="en-ZA" dirty="0" smtClean="0"/>
              <a:t>. Because of this command, many satanic rituals include the drinking of blood. To ingest blood is to despise life. According to the Jerusalem Council, there were three priority commands given to a new believer in Messiah. The rest of Torah could be learned as they continued to hear of it each Sabbath:</a:t>
            </a:r>
          </a:p>
          <a:p>
            <a:pPr algn="ctr"/>
            <a:r>
              <a:rPr lang="en-ZA" i="1" dirty="0" smtClean="0">
                <a:solidFill>
                  <a:srgbClr val="004821"/>
                </a:solidFill>
              </a:rPr>
              <a:t>“Therefore I judge that we should not trouble those from among the gentiles who are turning to Elohim, but that we write to them to abstain from the defilements of idols, and from whoring, and from what is strangled, and from blood. “For from ancient generations </a:t>
            </a:r>
            <a:r>
              <a:rPr lang="en-ZA" i="1" dirty="0" err="1" smtClean="0">
                <a:solidFill>
                  <a:srgbClr val="004821"/>
                </a:solidFill>
              </a:rPr>
              <a:t>Mosheh</a:t>
            </a:r>
            <a:r>
              <a:rPr lang="en-ZA" i="1" dirty="0" smtClean="0">
                <a:solidFill>
                  <a:srgbClr val="004821"/>
                </a:solidFill>
              </a:rPr>
              <a:t> has, in every city, those proclaiming him – being read in the congregations every Sabbath.” </a:t>
            </a:r>
          </a:p>
          <a:p>
            <a:pPr algn="ctr"/>
            <a:r>
              <a:rPr lang="en-ZA" b="1" i="1" dirty="0" smtClean="0">
                <a:solidFill>
                  <a:srgbClr val="004821"/>
                </a:solidFill>
              </a:rPr>
              <a:t>(Acts 15:19-21)</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IMPORTANCE OF THE BLOOD OF </a:t>
            </a:r>
            <a:r>
              <a:rPr lang="he-IL" sz="5300" b="0" dirty="0" smtClean="0"/>
              <a:t>יהושע</a:t>
            </a:r>
            <a:r>
              <a:rPr lang="en-ZA" sz="5300" b="0" dirty="0" smtClean="0"/>
              <a:t>: </a:t>
            </a:r>
            <a:r>
              <a:rPr lang="en-ZA" sz="3100" dirty="0" err="1" smtClean="0"/>
              <a:t>Batya</a:t>
            </a:r>
            <a:r>
              <a:rPr lang="en-ZA" sz="3100" dirty="0" smtClean="0"/>
              <a:t> </a:t>
            </a:r>
            <a:r>
              <a:rPr lang="en-ZA" sz="3100" dirty="0" err="1" smtClean="0"/>
              <a:t>Wootten’s</a:t>
            </a:r>
            <a:r>
              <a:rPr lang="en-ZA" sz="3100" dirty="0" smtClean="0"/>
              <a:t> book </a:t>
            </a:r>
            <a:r>
              <a:rPr lang="en-ZA" sz="3100" i="1" dirty="0" smtClean="0"/>
              <a:t>“Who is Israel”</a:t>
            </a:r>
            <a:endParaRPr lang="en-ZA" i="1" dirty="0"/>
          </a:p>
        </p:txBody>
      </p:sp>
      <p:sp>
        <p:nvSpPr>
          <p:cNvPr id="3" name="Content Placeholder 2"/>
          <p:cNvSpPr>
            <a:spLocks noGrp="1"/>
          </p:cNvSpPr>
          <p:nvPr>
            <p:ph idx="1"/>
          </p:nvPr>
        </p:nvSpPr>
        <p:spPr/>
        <p:txBody>
          <a:bodyPr>
            <a:normAutofit/>
          </a:bodyPr>
          <a:lstStyle/>
          <a:p>
            <a:r>
              <a:rPr lang="en-ZA" dirty="0" smtClean="0">
                <a:solidFill>
                  <a:srgbClr val="C00000"/>
                </a:solidFill>
              </a:rPr>
              <a:t>Messiah’s blood must be unique. For Him to be our Redeemer, His blood </a:t>
            </a:r>
            <a:r>
              <a:rPr lang="en-ZA" i="1" dirty="0" smtClean="0">
                <a:solidFill>
                  <a:srgbClr val="C00000"/>
                </a:solidFill>
              </a:rPr>
              <a:t>cannot be like the </a:t>
            </a:r>
            <a:r>
              <a:rPr lang="en-ZA" dirty="0" smtClean="0">
                <a:solidFill>
                  <a:srgbClr val="C00000"/>
                </a:solidFill>
              </a:rPr>
              <a:t>blood of any other “man.” Seeing this truth reveals another aspect of our Israel question. For the Word declares that: </a:t>
            </a:r>
            <a:r>
              <a:rPr lang="en-ZA" i="1" dirty="0" smtClean="0">
                <a:solidFill>
                  <a:srgbClr val="004821"/>
                </a:solidFill>
              </a:rPr>
              <a:t>A brother does not redeem anyone at all, Neither give to Elohim a ransom for him; ... But Elohim does redeem my being From the power of the grave, For He does receive me. Selah. </a:t>
            </a:r>
            <a:r>
              <a:rPr lang="en-ZA" b="1" i="1" dirty="0" smtClean="0">
                <a:solidFill>
                  <a:srgbClr val="004821"/>
                </a:solidFill>
              </a:rPr>
              <a:t>(Psalms 49:7-15) </a:t>
            </a:r>
          </a:p>
          <a:p>
            <a:r>
              <a:rPr lang="he-IL" dirty="0" smtClean="0">
                <a:solidFill>
                  <a:srgbClr val="C00000"/>
                </a:solidFill>
              </a:rPr>
              <a:t>יהושע</a:t>
            </a:r>
            <a:r>
              <a:rPr lang="en-ZA" dirty="0" smtClean="0">
                <a:solidFill>
                  <a:srgbClr val="C00000"/>
                </a:solidFill>
              </a:rPr>
              <a:t> is our “Redeemer”, and only Elohim (God) can redeem us from the grave. A mere mortal man, an </a:t>
            </a:r>
            <a:r>
              <a:rPr lang="en-ZA" dirty="0" err="1" smtClean="0">
                <a:solidFill>
                  <a:srgbClr val="C00000"/>
                </a:solidFill>
              </a:rPr>
              <a:t>eesh</a:t>
            </a:r>
            <a:r>
              <a:rPr lang="en-ZA" dirty="0" smtClean="0">
                <a:solidFill>
                  <a:srgbClr val="C00000"/>
                </a:solidFill>
              </a:rPr>
              <a:t>, an individual male person, cannot eternally redeem the life of another. Such redemption can only come from “</a:t>
            </a:r>
            <a:r>
              <a:rPr lang="en-ZA" i="1" dirty="0" smtClean="0">
                <a:solidFill>
                  <a:srgbClr val="C00000"/>
                </a:solidFill>
              </a:rPr>
              <a:t>God.” </a:t>
            </a:r>
            <a:r>
              <a:rPr lang="en-ZA" dirty="0" smtClean="0">
                <a:solidFill>
                  <a:srgbClr val="C00000"/>
                </a:solidFill>
              </a:rPr>
              <a:t>(We can and should, be </a:t>
            </a:r>
            <a:r>
              <a:rPr lang="en-ZA" i="1" dirty="0" smtClean="0">
                <a:solidFill>
                  <a:srgbClr val="C00000"/>
                </a:solidFill>
              </a:rPr>
              <a:t>“redeemers” </a:t>
            </a:r>
            <a:r>
              <a:rPr lang="en-ZA" dirty="0" smtClean="0">
                <a:solidFill>
                  <a:srgbClr val="C00000"/>
                </a:solidFill>
              </a:rPr>
              <a:t>in earthly situations, but we cannot redeem another from death.)</a:t>
            </a:r>
          </a:p>
          <a:p>
            <a:r>
              <a:rPr lang="en-ZA" dirty="0" smtClean="0">
                <a:solidFill>
                  <a:srgbClr val="C00000"/>
                </a:solidFill>
              </a:rPr>
              <a:t>Only Elohim can pay the high price of </a:t>
            </a:r>
            <a:r>
              <a:rPr lang="en-ZA" i="1" dirty="0" smtClean="0">
                <a:solidFill>
                  <a:srgbClr val="C00000"/>
                </a:solidFill>
              </a:rPr>
              <a:t>eternal redemption, and the price of that redemption is sinless </a:t>
            </a:r>
            <a:r>
              <a:rPr lang="en-ZA" dirty="0" smtClean="0">
                <a:solidFill>
                  <a:srgbClr val="C00000"/>
                </a:solidFill>
              </a:rPr>
              <a:t>blood.</a:t>
            </a:r>
            <a:endParaRPr lang="en-ZA" b="1" i="1" dirty="0" smtClean="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IMPORTANCE OF THE BLOOD OF </a:t>
            </a:r>
            <a:r>
              <a:rPr lang="he-IL" sz="5300" b="0" dirty="0" smtClean="0"/>
              <a:t>יהושע</a:t>
            </a:r>
            <a:r>
              <a:rPr lang="en-ZA" sz="5300" b="0" dirty="0" smtClean="0"/>
              <a:t>: </a:t>
            </a:r>
            <a:r>
              <a:rPr lang="en-ZA" sz="3100" dirty="0" err="1" smtClean="0"/>
              <a:t>Batya</a:t>
            </a:r>
            <a:r>
              <a:rPr lang="en-ZA" sz="3100" dirty="0" smtClean="0"/>
              <a:t> </a:t>
            </a:r>
            <a:r>
              <a:rPr lang="en-ZA" sz="3100" dirty="0" err="1" smtClean="0"/>
              <a:t>Wootten’s</a:t>
            </a:r>
            <a:r>
              <a:rPr lang="en-ZA" sz="3100" dirty="0" smtClean="0"/>
              <a:t> book </a:t>
            </a:r>
            <a:r>
              <a:rPr lang="en-ZA" sz="3100" i="1" dirty="0" smtClean="0"/>
              <a:t>“Who is Israel”</a:t>
            </a:r>
            <a:endParaRPr lang="en-ZA" i="1"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9600" dirty="0" smtClean="0">
                <a:solidFill>
                  <a:srgbClr val="C00000"/>
                </a:solidFill>
              </a:rPr>
              <a:t>In his book, </a:t>
            </a:r>
            <a:r>
              <a:rPr lang="en-ZA" sz="9600" i="1" dirty="0" smtClean="0">
                <a:solidFill>
                  <a:srgbClr val="C00000"/>
                </a:solidFill>
              </a:rPr>
              <a:t>The Chemistry of the Blood, the late M.R. </a:t>
            </a:r>
            <a:r>
              <a:rPr lang="en-ZA" sz="9600" i="1" dirty="0" err="1" smtClean="0">
                <a:solidFill>
                  <a:srgbClr val="C00000"/>
                </a:solidFill>
              </a:rPr>
              <a:t>DeHann</a:t>
            </a:r>
            <a:r>
              <a:rPr lang="en-ZA" sz="9600" i="1" dirty="0" smtClean="0">
                <a:solidFill>
                  <a:srgbClr val="C00000"/>
                </a:solidFill>
              </a:rPr>
              <a:t>, M.D., </a:t>
            </a:r>
            <a:r>
              <a:rPr lang="en-ZA" sz="9600" dirty="0" smtClean="0">
                <a:solidFill>
                  <a:srgbClr val="C00000"/>
                </a:solidFill>
              </a:rPr>
              <a:t>states that mortal man cannot pay the price of redemption because mankind suffers from a universal </a:t>
            </a:r>
            <a:r>
              <a:rPr lang="en-ZA" sz="9600" i="1" dirty="0" smtClean="0">
                <a:solidFill>
                  <a:srgbClr val="C00000"/>
                </a:solidFill>
              </a:rPr>
              <a:t>“blood poisoning.” </a:t>
            </a:r>
            <a:r>
              <a:rPr lang="en-ZA" sz="9600" dirty="0" smtClean="0">
                <a:solidFill>
                  <a:srgbClr val="C00000"/>
                </a:solidFill>
              </a:rPr>
              <a:t>He explains that man’s blood cleanses his body from impurities, and this process relates to the way Messiah’s blood cleanses us (His body) from sin. </a:t>
            </a:r>
            <a:r>
              <a:rPr lang="en-ZA" sz="9600" dirty="0" err="1" smtClean="0">
                <a:solidFill>
                  <a:srgbClr val="C00000"/>
                </a:solidFill>
              </a:rPr>
              <a:t>DeHann</a:t>
            </a:r>
            <a:r>
              <a:rPr lang="en-ZA" sz="9600" dirty="0" smtClean="0">
                <a:solidFill>
                  <a:srgbClr val="C00000"/>
                </a:solidFill>
              </a:rPr>
              <a:t> further clarifies by noting that when the Father made Adam’s body from the ground he was not a living being until our Creator breathed the </a:t>
            </a:r>
            <a:r>
              <a:rPr lang="en-ZA" sz="9600" i="1" dirty="0" smtClean="0">
                <a:solidFill>
                  <a:srgbClr val="C00000"/>
                </a:solidFill>
              </a:rPr>
              <a:t>breath of life into him. </a:t>
            </a:r>
            <a:r>
              <a:rPr lang="en-ZA" sz="9600" b="1" i="1" dirty="0" smtClean="0">
                <a:solidFill>
                  <a:srgbClr val="C00000"/>
                </a:solidFill>
              </a:rPr>
              <a:t>(Genesis 2:7 ).   </a:t>
            </a:r>
          </a:p>
          <a:p>
            <a:pPr>
              <a:lnSpc>
                <a:spcPts val="2200"/>
              </a:lnSpc>
            </a:pPr>
            <a:r>
              <a:rPr lang="en-ZA" sz="9600" dirty="0" err="1" smtClean="0">
                <a:solidFill>
                  <a:srgbClr val="C00000"/>
                </a:solidFill>
              </a:rPr>
              <a:t>DeHaan</a:t>
            </a:r>
            <a:r>
              <a:rPr lang="en-ZA" sz="9600" dirty="0" smtClean="0">
                <a:solidFill>
                  <a:srgbClr val="C00000"/>
                </a:solidFill>
              </a:rPr>
              <a:t> says that the “life” </a:t>
            </a:r>
            <a:r>
              <a:rPr lang="he-IL" sz="9600" dirty="0" smtClean="0">
                <a:solidFill>
                  <a:srgbClr val="C00000"/>
                </a:solidFill>
              </a:rPr>
              <a:t>יהוה</a:t>
            </a:r>
            <a:r>
              <a:rPr lang="en-ZA" sz="9600" dirty="0" smtClean="0">
                <a:solidFill>
                  <a:srgbClr val="C00000"/>
                </a:solidFill>
              </a:rPr>
              <a:t> breathed into Adam had to do with </a:t>
            </a:r>
            <a:r>
              <a:rPr lang="en-ZA" sz="9600" i="1" dirty="0" smtClean="0">
                <a:solidFill>
                  <a:srgbClr val="C00000"/>
                </a:solidFill>
              </a:rPr>
              <a:t>“blood” </a:t>
            </a:r>
            <a:r>
              <a:rPr lang="en-ZA" sz="9600" dirty="0" smtClean="0">
                <a:solidFill>
                  <a:srgbClr val="C00000"/>
                </a:solidFill>
              </a:rPr>
              <a:t>because it was </a:t>
            </a:r>
            <a:r>
              <a:rPr lang="en-ZA" sz="9600" i="1" dirty="0" smtClean="0">
                <a:solidFill>
                  <a:srgbClr val="C00000"/>
                </a:solidFill>
              </a:rPr>
              <a:t>“life”... </a:t>
            </a:r>
            <a:r>
              <a:rPr lang="en-ZA" sz="9600" i="1" dirty="0" smtClean="0">
                <a:solidFill>
                  <a:srgbClr val="004821"/>
                </a:solidFill>
              </a:rPr>
              <a:t>for the life of all flesh is its blood. ..(Leviticus 17:14)</a:t>
            </a:r>
          </a:p>
          <a:p>
            <a:pPr>
              <a:lnSpc>
                <a:spcPts val="2200"/>
              </a:lnSpc>
            </a:pPr>
            <a:r>
              <a:rPr lang="en-ZA" sz="9600" dirty="0" smtClean="0">
                <a:solidFill>
                  <a:srgbClr val="C00000"/>
                </a:solidFill>
              </a:rPr>
              <a:t>The Father warned Adam not to eat of the tree: </a:t>
            </a:r>
            <a:r>
              <a:rPr lang="en-ZA" sz="9600" i="1" dirty="0" smtClean="0">
                <a:solidFill>
                  <a:srgbClr val="004821"/>
                </a:solidFill>
              </a:rPr>
              <a:t>.. for in the day that you eat of it you shall certainly die.” </a:t>
            </a:r>
            <a:r>
              <a:rPr lang="en-ZA" sz="9600" b="1" i="1" dirty="0" smtClean="0">
                <a:solidFill>
                  <a:srgbClr val="004821"/>
                </a:solidFill>
              </a:rPr>
              <a:t>(Genesis 2:17 ) </a:t>
            </a:r>
            <a:r>
              <a:rPr lang="en-ZA" sz="9600" i="1" dirty="0" smtClean="0">
                <a:solidFill>
                  <a:srgbClr val="C00000"/>
                </a:solidFill>
              </a:rPr>
              <a:t>Adam bit anyway, and the poison in that bite condemned mankind to death. Since </a:t>
            </a:r>
            <a:r>
              <a:rPr lang="en-ZA" sz="9600" dirty="0" smtClean="0">
                <a:solidFill>
                  <a:srgbClr val="C00000"/>
                </a:solidFill>
              </a:rPr>
              <a:t>we are all descended from Adam, we all suffer from his </a:t>
            </a:r>
            <a:r>
              <a:rPr lang="en-ZA" sz="9600" i="1" dirty="0" smtClean="0">
                <a:solidFill>
                  <a:srgbClr val="C00000"/>
                </a:solidFill>
              </a:rPr>
              <a:t>“blood disorder</a:t>
            </a:r>
            <a:r>
              <a:rPr lang="en-ZA" sz="9600" dirty="0" smtClean="0">
                <a:solidFill>
                  <a:srgbClr val="C00000"/>
                </a:solidFill>
              </a:rPr>
              <a:t>,” because </a:t>
            </a:r>
            <a:r>
              <a:rPr lang="he-IL" sz="9600" dirty="0" smtClean="0">
                <a:solidFill>
                  <a:srgbClr val="C00000"/>
                </a:solidFill>
              </a:rPr>
              <a:t>יהוה</a:t>
            </a:r>
            <a:r>
              <a:rPr lang="en-ZA" sz="9600" dirty="0" smtClean="0">
                <a:solidFill>
                  <a:srgbClr val="C00000"/>
                </a:solidFill>
              </a:rPr>
              <a:t> </a:t>
            </a:r>
            <a:r>
              <a:rPr lang="en-ZA" sz="9600" i="1" dirty="0" smtClean="0">
                <a:solidFill>
                  <a:srgbClr val="C00000"/>
                </a:solidFill>
              </a:rPr>
              <a:t>.. </a:t>
            </a:r>
            <a:r>
              <a:rPr lang="en-ZA" sz="9600" i="1" dirty="0" smtClean="0">
                <a:solidFill>
                  <a:srgbClr val="004821"/>
                </a:solidFill>
              </a:rPr>
              <a:t>“made from one blood every nation of men to dwell on all the face of the earth.. (Acts 17:26 )</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IMPORTANCE OF THE BLOOD OF </a:t>
            </a:r>
            <a:r>
              <a:rPr lang="he-IL" sz="5300" b="0" dirty="0" smtClean="0"/>
              <a:t>יהושע</a:t>
            </a:r>
            <a:r>
              <a:rPr lang="en-ZA" sz="5300" b="0" dirty="0" smtClean="0"/>
              <a:t>: </a:t>
            </a:r>
            <a:r>
              <a:rPr lang="en-ZA" sz="3100" dirty="0" err="1" smtClean="0"/>
              <a:t>Batya</a:t>
            </a:r>
            <a:r>
              <a:rPr lang="en-ZA" sz="3100" dirty="0" smtClean="0"/>
              <a:t> </a:t>
            </a:r>
            <a:r>
              <a:rPr lang="en-ZA" sz="3100" dirty="0" err="1" smtClean="0"/>
              <a:t>Wootten’s</a:t>
            </a:r>
            <a:r>
              <a:rPr lang="en-ZA" sz="3100" dirty="0" smtClean="0"/>
              <a:t> book </a:t>
            </a:r>
            <a:r>
              <a:rPr lang="en-ZA" sz="3100" i="1" dirty="0" smtClean="0"/>
              <a:t>“Who is Israel”</a:t>
            </a:r>
            <a:endParaRPr lang="en-ZA" i="1" dirty="0"/>
          </a:p>
        </p:txBody>
      </p:sp>
      <p:sp>
        <p:nvSpPr>
          <p:cNvPr id="3" name="Content Placeholder 2"/>
          <p:cNvSpPr>
            <a:spLocks noGrp="1"/>
          </p:cNvSpPr>
          <p:nvPr>
            <p:ph idx="1"/>
          </p:nvPr>
        </p:nvSpPr>
        <p:spPr/>
        <p:txBody>
          <a:bodyPr>
            <a:noAutofit/>
          </a:bodyPr>
          <a:lstStyle/>
          <a:p>
            <a:pPr>
              <a:lnSpc>
                <a:spcPts val="2100"/>
              </a:lnSpc>
            </a:pPr>
            <a:r>
              <a:rPr lang="he-IL" dirty="0" smtClean="0">
                <a:solidFill>
                  <a:srgbClr val="C00000"/>
                </a:solidFill>
              </a:rPr>
              <a:t>יהושע</a:t>
            </a:r>
            <a:r>
              <a:rPr lang="en-ZA" dirty="0" smtClean="0">
                <a:solidFill>
                  <a:srgbClr val="C00000"/>
                </a:solidFill>
              </a:rPr>
              <a:t> is the one exception to the corruption of Adam because He does not have Adam’s blood flowing in His veins. Instead, He has the undefiled blood of His Heavenly Father. </a:t>
            </a:r>
          </a:p>
          <a:p>
            <a:pPr>
              <a:lnSpc>
                <a:spcPts val="2100"/>
              </a:lnSpc>
            </a:pPr>
            <a:r>
              <a:rPr lang="en-ZA" dirty="0" smtClean="0">
                <a:solidFill>
                  <a:srgbClr val="C00000"/>
                </a:solidFill>
              </a:rPr>
              <a:t>During pregnancy, the woman </a:t>
            </a:r>
            <a:r>
              <a:rPr lang="en-ZA" i="1" dirty="0" smtClean="0">
                <a:solidFill>
                  <a:srgbClr val="C00000"/>
                </a:solidFill>
              </a:rPr>
              <a:t>“contributes no blood at all”</a:t>
            </a:r>
            <a:r>
              <a:rPr lang="en-ZA" dirty="0" smtClean="0">
                <a:solidFill>
                  <a:srgbClr val="C00000"/>
                </a:solidFill>
              </a:rPr>
              <a:t> to her </a:t>
            </a:r>
            <a:r>
              <a:rPr lang="en-ZA" dirty="0" err="1" smtClean="0">
                <a:solidFill>
                  <a:srgbClr val="C00000"/>
                </a:solidFill>
              </a:rPr>
              <a:t>fetus</a:t>
            </a:r>
            <a:r>
              <a:rPr lang="en-ZA" dirty="0" smtClean="0">
                <a:solidFill>
                  <a:srgbClr val="C00000"/>
                </a:solidFill>
              </a:rPr>
              <a:t>. God created woman this way so that one day He would cause her to bring forth a new </a:t>
            </a:r>
            <a:r>
              <a:rPr lang="en-ZA" i="1" dirty="0" smtClean="0">
                <a:solidFill>
                  <a:srgbClr val="C00000"/>
                </a:solidFill>
              </a:rPr>
              <a:t>“Adam</a:t>
            </a:r>
            <a:r>
              <a:rPr lang="en-ZA" b="1" i="1" dirty="0" smtClean="0">
                <a:solidFill>
                  <a:srgbClr val="C00000"/>
                </a:solidFill>
              </a:rPr>
              <a:t>” (1 Cor. 15:45). </a:t>
            </a:r>
            <a:r>
              <a:rPr lang="en-ZA" dirty="0" smtClean="0">
                <a:solidFill>
                  <a:srgbClr val="C00000"/>
                </a:solidFill>
              </a:rPr>
              <a:t>Marilyn </a:t>
            </a:r>
            <a:r>
              <a:rPr lang="en-ZA" dirty="0" err="1" smtClean="0">
                <a:solidFill>
                  <a:srgbClr val="C00000"/>
                </a:solidFill>
              </a:rPr>
              <a:t>Vos</a:t>
            </a:r>
            <a:r>
              <a:rPr lang="en-ZA" dirty="0" smtClean="0">
                <a:solidFill>
                  <a:srgbClr val="C00000"/>
                </a:solidFill>
              </a:rPr>
              <a:t> Savant was asked: Is there any interexchange of blood between a mother and her </a:t>
            </a:r>
            <a:r>
              <a:rPr lang="en-ZA" dirty="0" err="1" smtClean="0">
                <a:solidFill>
                  <a:srgbClr val="C00000"/>
                </a:solidFill>
              </a:rPr>
              <a:t>fetus</a:t>
            </a:r>
            <a:r>
              <a:rPr lang="en-ZA" dirty="0" smtClean="0">
                <a:solidFill>
                  <a:srgbClr val="C00000"/>
                </a:solidFill>
              </a:rPr>
              <a:t>?” Her answer: </a:t>
            </a:r>
            <a:r>
              <a:rPr lang="en-ZA" i="1" dirty="0" smtClean="0">
                <a:solidFill>
                  <a:srgbClr val="C00000"/>
                </a:solidFill>
              </a:rPr>
              <a:t>“Actual blood cells and bacteria are too big to pass through the placenta…(Parade, 2/16/92).</a:t>
            </a:r>
          </a:p>
          <a:p>
            <a:pPr>
              <a:lnSpc>
                <a:spcPts val="2100"/>
              </a:lnSpc>
            </a:pPr>
            <a:r>
              <a:rPr lang="en-ZA" dirty="0" smtClean="0">
                <a:solidFill>
                  <a:srgbClr val="C00000"/>
                </a:solidFill>
              </a:rPr>
              <a:t>The Precious Blood of </a:t>
            </a:r>
            <a:r>
              <a:rPr lang="he-IL" dirty="0" smtClean="0">
                <a:solidFill>
                  <a:srgbClr val="C00000"/>
                </a:solidFill>
              </a:rPr>
              <a:t>יהושע </a:t>
            </a:r>
            <a:r>
              <a:rPr lang="en-ZA" dirty="0" smtClean="0">
                <a:solidFill>
                  <a:srgbClr val="C00000"/>
                </a:solidFill>
              </a:rPr>
              <a:t> The blood of mankind is tainted, so mortal man cannot redeem us, but Messiah </a:t>
            </a:r>
            <a:r>
              <a:rPr lang="he-IL" dirty="0" smtClean="0">
                <a:solidFill>
                  <a:srgbClr val="C00000"/>
                </a:solidFill>
              </a:rPr>
              <a:t>יהושע</a:t>
            </a:r>
            <a:r>
              <a:rPr lang="en-ZA" dirty="0" smtClean="0">
                <a:solidFill>
                  <a:srgbClr val="C00000"/>
                </a:solidFill>
              </a:rPr>
              <a:t>’s blood is different…</a:t>
            </a:r>
          </a:p>
          <a:p>
            <a:pPr marL="261938" indent="-261938">
              <a:lnSpc>
                <a:spcPts val="2100"/>
              </a:lnSpc>
              <a:buFont typeface="Arial" pitchFamily="34" charset="0"/>
              <a:buChar char="•"/>
            </a:pPr>
            <a:r>
              <a:rPr lang="en-ZA" dirty="0" smtClean="0">
                <a:solidFill>
                  <a:srgbClr val="C00000"/>
                </a:solidFill>
              </a:rPr>
              <a:t>He gave </a:t>
            </a:r>
            <a:r>
              <a:rPr lang="en-ZA" i="1" dirty="0" smtClean="0">
                <a:solidFill>
                  <a:srgbClr val="004821"/>
                </a:solidFill>
              </a:rPr>
              <a:t>“Himself for us to redeem us….to purify for Himself a people for His own possession” </a:t>
            </a:r>
            <a:r>
              <a:rPr lang="en-ZA" b="1" i="1" dirty="0" smtClean="0">
                <a:solidFill>
                  <a:srgbClr val="004821"/>
                </a:solidFill>
              </a:rPr>
              <a:t>(Titus 2:14).</a:t>
            </a:r>
          </a:p>
          <a:p>
            <a:pPr marL="261938" indent="-261938">
              <a:lnSpc>
                <a:spcPts val="2100"/>
              </a:lnSpc>
              <a:buFont typeface="Arial" pitchFamily="34" charset="0"/>
              <a:buChar char="•"/>
            </a:pPr>
            <a:r>
              <a:rPr lang="en-ZA" dirty="0" smtClean="0">
                <a:solidFill>
                  <a:srgbClr val="C00000"/>
                </a:solidFill>
              </a:rPr>
              <a:t>We are </a:t>
            </a:r>
            <a:r>
              <a:rPr lang="en-ZA" i="1" dirty="0" smtClean="0">
                <a:solidFill>
                  <a:srgbClr val="004821"/>
                </a:solidFill>
              </a:rPr>
              <a:t>“not redeemed with perishable things…but with the precious blood, as of a lamb unblemished and spotless, the blood of Messiah” </a:t>
            </a:r>
            <a:r>
              <a:rPr lang="en-ZA" b="1" i="1" dirty="0" smtClean="0">
                <a:solidFill>
                  <a:srgbClr val="004821"/>
                </a:solidFill>
              </a:rPr>
              <a:t>(1 Peter. 1:18-19).</a:t>
            </a:r>
            <a:endParaRPr lang="en-ZA" b="1"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LIFE</a:t>
            </a:r>
            <a:endParaRPr lang="en-ZA" dirty="0"/>
          </a:p>
        </p:txBody>
      </p:sp>
      <p:sp>
        <p:nvSpPr>
          <p:cNvPr id="3" name="Content Placeholder 2"/>
          <p:cNvSpPr>
            <a:spLocks noGrp="1"/>
          </p:cNvSpPr>
          <p:nvPr>
            <p:ph idx="1"/>
          </p:nvPr>
        </p:nvSpPr>
        <p:spPr>
          <a:xfrm>
            <a:off x="467544" y="1600200"/>
            <a:ext cx="8229600" cy="5257800"/>
          </a:xfrm>
        </p:spPr>
        <p:txBody>
          <a:bodyPr>
            <a:normAutofit/>
          </a:bodyPr>
          <a:lstStyle/>
          <a:p>
            <a:r>
              <a:rPr lang="en-ZA" dirty="0" smtClean="0"/>
              <a:t>Becoming one with the Messiah makes us part of His flesh, His body. This week we see the focus is on blood for atonement. Wine is symbolic of blood and we see the deeper meaning of </a:t>
            </a:r>
            <a:r>
              <a:rPr lang="he-IL" dirty="0" smtClean="0"/>
              <a:t>יהושע</a:t>
            </a:r>
            <a:r>
              <a:rPr lang="en-ZA" dirty="0" smtClean="0"/>
              <a:t>’s words at His final Passover with His disciples:</a:t>
            </a:r>
          </a:p>
          <a:p>
            <a:pPr algn="ctr"/>
            <a:r>
              <a:rPr lang="he-IL" i="1" dirty="0" smtClean="0">
                <a:solidFill>
                  <a:srgbClr val="004821"/>
                </a:solidFill>
              </a:rPr>
              <a:t>יהושע</a:t>
            </a:r>
            <a:r>
              <a:rPr lang="en-ZA" i="1" dirty="0" smtClean="0">
                <a:solidFill>
                  <a:srgbClr val="004821"/>
                </a:solidFill>
              </a:rPr>
              <a:t> therefore said to them, “Truly, truly, I say to you, unless you eat the flesh of the Son of </a:t>
            </a:r>
            <a:r>
              <a:rPr lang="en-ZA" i="1" dirty="0" err="1" smtClean="0">
                <a:solidFill>
                  <a:srgbClr val="004821"/>
                </a:solidFill>
              </a:rPr>
              <a:t>Aḏam</a:t>
            </a:r>
            <a:r>
              <a:rPr lang="en-ZA" i="1" dirty="0" smtClean="0">
                <a:solidFill>
                  <a:srgbClr val="004821"/>
                </a:solidFill>
              </a:rPr>
              <a:t> and drink His blood, you possess no </a:t>
            </a:r>
            <a:r>
              <a:rPr lang="en-ZA" b="1" i="1" dirty="0" smtClean="0">
                <a:solidFill>
                  <a:srgbClr val="004821"/>
                </a:solidFill>
              </a:rPr>
              <a:t>life</a:t>
            </a:r>
            <a:r>
              <a:rPr lang="en-ZA" i="1" dirty="0" smtClean="0">
                <a:solidFill>
                  <a:srgbClr val="004821"/>
                </a:solidFill>
              </a:rPr>
              <a:t> in yourselves. </a:t>
            </a:r>
            <a:r>
              <a:rPr lang="en-ZA" b="1" i="1" dirty="0" smtClean="0">
                <a:solidFill>
                  <a:srgbClr val="004821"/>
                </a:solidFill>
              </a:rPr>
              <a:t>(John 6:53)</a:t>
            </a:r>
          </a:p>
          <a:p>
            <a:r>
              <a:rPr lang="he-IL" dirty="0" smtClean="0"/>
              <a:t>יהוה</a:t>
            </a:r>
            <a:r>
              <a:rPr lang="en-ZA" dirty="0" smtClean="0"/>
              <a:t> promises atonement for sin and cleansing by the blood of a guiltless substitute. We are reconciled to the Father by the death of His Son, and we shall be saved by His </a:t>
            </a:r>
            <a:r>
              <a:rPr lang="en-ZA" b="1" dirty="0" smtClean="0"/>
              <a:t>life</a:t>
            </a:r>
            <a:r>
              <a:rPr lang="en-ZA" dirty="0" smtClean="0"/>
              <a:t>:</a:t>
            </a:r>
          </a:p>
          <a:p>
            <a:pPr algn="ctr"/>
            <a:r>
              <a:rPr lang="en-ZA" i="1" dirty="0" smtClean="0">
                <a:solidFill>
                  <a:srgbClr val="004821"/>
                </a:solidFill>
              </a:rPr>
              <a:t>For if, being enemies, we were restored to favour with Elohim through the death of His Son, much more, having been restored to favour, we shall be saved by His life. </a:t>
            </a:r>
          </a:p>
          <a:p>
            <a:pPr algn="ctr"/>
            <a:r>
              <a:rPr lang="en-ZA" b="1" i="1" dirty="0" smtClean="0">
                <a:solidFill>
                  <a:srgbClr val="004821"/>
                </a:solidFill>
              </a:rPr>
              <a:t>(Romans 5:10)</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76672"/>
            <a:ext cx="8132440" cy="1470025"/>
          </a:xfrm>
        </p:spPr>
        <p:txBody>
          <a:bodyPr>
            <a:normAutofit fontScale="90000"/>
          </a:bodyPr>
          <a:lstStyle/>
          <a:p>
            <a:r>
              <a:rPr lang="en-ZA" sz="4900" i="1" dirty="0" smtClean="0"/>
              <a:t>ACHAREI MOT (After the Death) </a:t>
            </a:r>
            <a:endParaRPr lang="en-US" sz="4900" dirty="0"/>
          </a:p>
        </p:txBody>
      </p:sp>
      <p:sp>
        <p:nvSpPr>
          <p:cNvPr id="3" name="Subtitle 2"/>
          <p:cNvSpPr>
            <a:spLocks noGrp="1"/>
          </p:cNvSpPr>
          <p:nvPr>
            <p:ph type="subTitle" idx="1"/>
          </p:nvPr>
        </p:nvSpPr>
        <p:spPr>
          <a:xfrm>
            <a:off x="467544" y="5301208"/>
            <a:ext cx="8352928" cy="1556792"/>
          </a:xfrm>
        </p:spPr>
        <p:txBody>
          <a:bodyPr>
            <a:normAutofit/>
          </a:bodyPr>
          <a:lstStyle/>
          <a:p>
            <a:pPr>
              <a:lnSpc>
                <a:spcPts val="2000"/>
              </a:lnSpc>
            </a:pPr>
            <a:r>
              <a:rPr lang="en-ZA" sz="2000" dirty="0" smtClean="0"/>
              <a:t>TORAH: Leviticus 16:1-18:30;  </a:t>
            </a:r>
          </a:p>
          <a:p>
            <a:pPr>
              <a:lnSpc>
                <a:spcPts val="2000"/>
              </a:lnSpc>
            </a:pPr>
            <a:r>
              <a:rPr lang="en-ZA" sz="2000" dirty="0" smtClean="0"/>
              <a:t>HAFTARAH: Malachi 3:4 to 4:5; Isaiah 66:1-24; </a:t>
            </a:r>
          </a:p>
          <a:p>
            <a:pPr>
              <a:lnSpc>
                <a:spcPts val="2000"/>
              </a:lnSpc>
            </a:pPr>
            <a:r>
              <a:rPr lang="en-ZA" sz="2000" dirty="0" smtClean="0"/>
              <a:t>B’RIT CHADASHAH: </a:t>
            </a:r>
            <a:r>
              <a:rPr lang="en-GB" sz="2000" dirty="0" smtClean="0"/>
              <a:t>Hebrews 9:6-28; Romans 3:19-28; 9:30-10:13; 1 Corinthians 5:1-13; 2 Corinthians 2:1-11; 14-17; </a:t>
            </a:r>
            <a:r>
              <a:rPr lang="en-ZA" sz="2000" dirty="0" smtClean="0"/>
              <a:t>1 Peter 1:13-16</a:t>
            </a:r>
          </a:p>
          <a:p>
            <a:pPr>
              <a:lnSpc>
                <a:spcPts val="2000"/>
              </a:lnSpc>
            </a:pPr>
            <a:r>
              <a:rPr lang="en-ZA" sz="1600" i="1" dirty="0" smtClean="0">
                <a:solidFill>
                  <a:schemeClr val="accent6">
                    <a:lumMod val="50000"/>
                  </a:schemeClr>
                </a:solidFill>
              </a:rPr>
              <a:t>All references: The Scripture 1998+ unless otherwise noted</a:t>
            </a:r>
            <a:endParaRPr lang="en-ZA" sz="1600" i="1" dirty="0">
              <a:solidFill>
                <a:schemeClr val="accent6">
                  <a:lumMod val="50000"/>
                </a:schemeClr>
              </a:solidFill>
            </a:endParaRPr>
          </a:p>
        </p:txBody>
      </p:sp>
      <p:pic>
        <p:nvPicPr>
          <p:cNvPr id="4" name="Picture 3" descr="https://staticapp.icpsc.com/icp/loadimage.php/mogile/261268/499e66e454449435328e244fe9256056/image/jpeg"/>
          <p:cNvPicPr/>
          <p:nvPr/>
        </p:nvPicPr>
        <p:blipFill>
          <a:blip r:embed="rId2" cstate="print"/>
          <a:srcRect/>
          <a:stretch>
            <a:fillRect/>
          </a:stretch>
        </p:blipFill>
        <p:spPr bwMode="auto">
          <a:xfrm>
            <a:off x="2018928" y="1700808"/>
            <a:ext cx="4929336" cy="349431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 AM </a:t>
            </a:r>
            <a:r>
              <a:rPr lang="he-IL" sz="5400" dirty="0" smtClean="0"/>
              <a:t>יהוה</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spoke to </a:t>
            </a:r>
            <a:r>
              <a:rPr lang="en-ZA" b="0" i="1" dirty="0" err="1" smtClean="0">
                <a:solidFill>
                  <a:srgbClr val="004821"/>
                </a:solidFill>
              </a:rPr>
              <a:t>Mosheh</a:t>
            </a:r>
            <a:r>
              <a:rPr lang="en-ZA" b="0" i="1" dirty="0" smtClean="0">
                <a:solidFill>
                  <a:srgbClr val="004821"/>
                </a:solidFill>
              </a:rPr>
              <a:t>, saying, “Speak to the children of </a:t>
            </a:r>
            <a:r>
              <a:rPr lang="en-ZA" b="0" i="1" dirty="0" err="1" smtClean="0">
                <a:solidFill>
                  <a:srgbClr val="004821"/>
                </a:solidFill>
              </a:rPr>
              <a:t>Yisra’ĕl</a:t>
            </a:r>
            <a:r>
              <a:rPr lang="en-ZA" b="0" i="1" dirty="0" smtClean="0">
                <a:solidFill>
                  <a:srgbClr val="004821"/>
                </a:solidFill>
              </a:rPr>
              <a:t>, and say to them, ‘I am </a:t>
            </a:r>
            <a:r>
              <a:rPr lang="he-IL" b="0" i="1" dirty="0" smtClean="0">
                <a:solidFill>
                  <a:srgbClr val="004821"/>
                </a:solidFill>
              </a:rPr>
              <a:t>יהוה</a:t>
            </a:r>
            <a:r>
              <a:rPr lang="en-ZA" b="0" i="1" dirty="0" smtClean="0">
                <a:solidFill>
                  <a:srgbClr val="004821"/>
                </a:solidFill>
              </a:rPr>
              <a:t> your Elohim. ‘Do not do as they do in the land of </a:t>
            </a:r>
            <a:r>
              <a:rPr lang="en-ZA" b="0" i="1" dirty="0" err="1" smtClean="0">
                <a:solidFill>
                  <a:srgbClr val="004821"/>
                </a:solidFill>
              </a:rPr>
              <a:t>Mitsrayim</a:t>
            </a:r>
            <a:r>
              <a:rPr lang="en-ZA" b="0" i="1" dirty="0" smtClean="0">
                <a:solidFill>
                  <a:srgbClr val="004821"/>
                </a:solidFill>
              </a:rPr>
              <a:t>, where you dwelt. And do not do as they do in the land of </a:t>
            </a:r>
            <a:r>
              <a:rPr lang="en-ZA" b="0" i="1" dirty="0" err="1" smtClean="0">
                <a:solidFill>
                  <a:srgbClr val="004821"/>
                </a:solidFill>
              </a:rPr>
              <a:t>Kenaʽan</a:t>
            </a:r>
            <a:r>
              <a:rPr lang="en-ZA" b="0" i="1" dirty="0" smtClean="0">
                <a:solidFill>
                  <a:srgbClr val="004821"/>
                </a:solidFill>
              </a:rPr>
              <a:t>, where I am bringing you, and do not walk in their laws. ‘Do My right-rulings and guard My laws, to walk in them. I am </a:t>
            </a:r>
            <a:r>
              <a:rPr lang="he-IL" b="0" i="1" dirty="0" smtClean="0">
                <a:solidFill>
                  <a:srgbClr val="004821"/>
                </a:solidFill>
              </a:rPr>
              <a:t>יהוה</a:t>
            </a:r>
            <a:r>
              <a:rPr lang="en-ZA" b="0" i="1" dirty="0" smtClean="0">
                <a:solidFill>
                  <a:srgbClr val="004821"/>
                </a:solidFill>
              </a:rPr>
              <a:t> your Elohim. ‘And you shall guard My laws and My right-rulings, which a man does and lives by them. I am </a:t>
            </a:r>
            <a:r>
              <a:rPr lang="he-IL" b="0" i="1" dirty="0" smtClean="0">
                <a:solidFill>
                  <a:srgbClr val="004821"/>
                </a:solidFill>
              </a:rPr>
              <a:t>יהוה</a:t>
            </a:r>
            <a:r>
              <a:rPr lang="en-US" b="0" i="1" dirty="0" smtClean="0">
                <a:solidFill>
                  <a:srgbClr val="004821"/>
                </a:solidFill>
              </a:rPr>
              <a:t>. </a:t>
            </a:r>
            <a:r>
              <a:rPr lang="en-ZA" b="1" i="1" dirty="0" smtClean="0">
                <a:solidFill>
                  <a:srgbClr val="004821"/>
                </a:solidFill>
              </a:rPr>
              <a:t>(Leviticus 18:1-5)</a:t>
            </a:r>
          </a:p>
          <a:p>
            <a:pPr>
              <a:lnSpc>
                <a:spcPts val="2200"/>
              </a:lnSpc>
            </a:pPr>
            <a:r>
              <a:rPr lang="en-ZA" dirty="0" smtClean="0"/>
              <a:t>The phrase </a:t>
            </a:r>
            <a:r>
              <a:rPr lang="en-ZA" i="1" dirty="0" smtClean="0"/>
              <a:t>“I am </a:t>
            </a:r>
            <a:r>
              <a:rPr lang="he-IL" i="1" dirty="0" smtClean="0"/>
              <a:t>יהוה</a:t>
            </a:r>
            <a:r>
              <a:rPr lang="en-ZA" i="1" dirty="0" smtClean="0"/>
              <a:t>” </a:t>
            </a:r>
            <a:r>
              <a:rPr lang="en-ZA" dirty="0" smtClean="0"/>
              <a:t>is repeated three times? It is also repeated over 50 times from this point in Chapter 18 to the end of the book of Leviticus. Almost every time a new topic is introduced, we see this phrase. This is quite significant as it is only been mentioned once in the first 17 chapters of  Leviticus. </a:t>
            </a:r>
          </a:p>
          <a:p>
            <a:pPr>
              <a:lnSpc>
                <a:spcPts val="2200"/>
              </a:lnSpc>
            </a:pPr>
            <a:r>
              <a:rPr lang="en-ZA" dirty="0" smtClean="0"/>
              <a:t>Why? The last half of Leviticus contains mostly commandments which pertain to everyday living, whereas the first half revolves around the tabernacle. </a:t>
            </a:r>
            <a:r>
              <a:rPr lang="en-ZA" i="1" dirty="0" smtClean="0"/>
              <a:t>Perhaps </a:t>
            </a:r>
            <a:r>
              <a:rPr lang="he-IL" i="1" dirty="0" smtClean="0"/>
              <a:t>יהוה</a:t>
            </a:r>
            <a:r>
              <a:rPr lang="en-ZA" i="1" dirty="0" smtClean="0"/>
              <a:t> wants it made known that He is to be a part of our every day life, not just our worship in the tabernacle.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LAWS OF FAMILY PURITY</a:t>
            </a:r>
            <a:endParaRPr lang="en-ZA" dirty="0"/>
          </a:p>
        </p:txBody>
      </p:sp>
      <p:sp>
        <p:nvSpPr>
          <p:cNvPr id="3" name="Content Placeholder 2"/>
          <p:cNvSpPr>
            <a:spLocks noGrp="1"/>
          </p:cNvSpPr>
          <p:nvPr>
            <p:ph idx="1"/>
          </p:nvPr>
        </p:nvSpPr>
        <p:spPr/>
        <p:txBody>
          <a:bodyPr>
            <a:normAutofit/>
          </a:bodyPr>
          <a:lstStyle/>
          <a:p>
            <a:r>
              <a:rPr lang="en-ZA" dirty="0" smtClean="0"/>
              <a:t>“</a:t>
            </a:r>
            <a:r>
              <a:rPr lang="en-ZA" i="1" dirty="0" smtClean="0"/>
              <a:t>Laws of Family Purity</a:t>
            </a:r>
            <a:r>
              <a:rPr lang="en-ZA" dirty="0" smtClean="0"/>
              <a:t>” including the fundamental laws of incest and the various forbidden relationships, including mother and son, father and daughter, brother and sister, adultery, forbidden intercourse during a wife’s monthly period, prohibition of homosexuality, bestiality, etc.</a:t>
            </a:r>
          </a:p>
          <a:p>
            <a:r>
              <a:rPr lang="he-IL" dirty="0" smtClean="0"/>
              <a:t>יהוה</a:t>
            </a:r>
            <a:r>
              <a:rPr lang="en-ZA" dirty="0" smtClean="0"/>
              <a:t> wants it made known to the children of Israel that there is to be a distinction between their behaviour and the behaviour of those in Egypt (where they came from) and Canaan (where they are going). It has only been a little over a year since they left Egypt, and the Egyptian culture is all they would have ever known. Did the Israelites see the immorality of Egypt as disgusting? </a:t>
            </a:r>
            <a:r>
              <a:rPr lang="he-IL" dirty="0" smtClean="0"/>
              <a:t>יהוה</a:t>
            </a:r>
            <a:r>
              <a:rPr lang="en-ZA" dirty="0" smtClean="0"/>
              <a:t> did. </a:t>
            </a:r>
          </a:p>
          <a:p>
            <a:r>
              <a:rPr lang="en-ZA" i="1" dirty="0" smtClean="0"/>
              <a:t>Do we separate ourselves from those things which </a:t>
            </a:r>
            <a:r>
              <a:rPr lang="he-IL" i="1" dirty="0" smtClean="0"/>
              <a:t>יהוה</a:t>
            </a:r>
            <a:r>
              <a:rPr lang="en-ZA" i="1" dirty="0" smtClean="0"/>
              <a:t> defines as wicked and disgusting?</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ROYAL PRIESTHOOD</a:t>
            </a:r>
            <a:endParaRPr lang="en-ZA" dirty="0"/>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r>
              <a:rPr lang="en-GB" sz="3100" b="0" dirty="0" smtClean="0"/>
              <a:t>1 Peter 2:9, believers of </a:t>
            </a:r>
            <a:r>
              <a:rPr lang="he-IL" sz="3100" b="0" dirty="0" smtClean="0"/>
              <a:t>יהושע</a:t>
            </a:r>
            <a:r>
              <a:rPr lang="en-GB" sz="3100" b="0" dirty="0" smtClean="0"/>
              <a:t> are called a </a:t>
            </a:r>
            <a:r>
              <a:rPr lang="en-GB" sz="3100" b="0" i="1" dirty="0" smtClean="0"/>
              <a:t>royal priesthood and a holy nation</a:t>
            </a:r>
            <a:r>
              <a:rPr lang="en-GB" sz="3100" b="0" dirty="0" smtClean="0"/>
              <a:t>.</a:t>
            </a:r>
          </a:p>
          <a:p>
            <a:endParaRPr lang="en-GB" sz="3100" b="0" dirty="0" smtClean="0"/>
          </a:p>
          <a:p>
            <a:r>
              <a:rPr lang="en-GB" sz="3100" b="0" dirty="0" err="1" smtClean="0"/>
              <a:t>Hebraically</a:t>
            </a:r>
            <a:r>
              <a:rPr lang="en-GB" sz="3100" b="0" dirty="0" smtClean="0"/>
              <a:t>, semen is rendered as blood in the scriptures, as life is in the blood. </a:t>
            </a:r>
            <a:r>
              <a:rPr lang="en-GB" sz="3100" b="0" i="1" dirty="0" smtClean="0">
                <a:solidFill>
                  <a:srgbClr val="C00000"/>
                </a:solidFill>
              </a:rPr>
              <a:t>"The nations of ancient times allowed many incestuous unions. The Roman Empire declared them lawful. Marriage between brother and sister was also common in Egypt, particularly in royal families. The Greeks approved of wedlock with a half-sister. Marriage with a mother, sister, or daughter was recommended by the Persians and was consecrated through mythological traditions (such as the pagan feast of Easter.)</a:t>
            </a:r>
          </a:p>
          <a:p>
            <a:endParaRPr lang="en-ZA" sz="3100" b="0" dirty="0" smtClean="0"/>
          </a:p>
          <a:p>
            <a:r>
              <a:rPr lang="en-GB" sz="3100" b="0" dirty="0" smtClean="0"/>
              <a:t>Torah also condemns impure fantasies and immodest glances as we see in </a:t>
            </a:r>
            <a:r>
              <a:rPr lang="en-GB" sz="3100" i="1" dirty="0" smtClean="0">
                <a:solidFill>
                  <a:srgbClr val="004821"/>
                </a:solidFill>
              </a:rPr>
              <a:t>Matthew 5:28 </a:t>
            </a:r>
            <a:r>
              <a:rPr lang="en-GB" sz="3100" b="0" dirty="0" smtClean="0">
                <a:solidFill>
                  <a:schemeClr val="accent4">
                    <a:lumMod val="50000"/>
                  </a:schemeClr>
                </a:solidFill>
              </a:rPr>
              <a:t>where </a:t>
            </a:r>
            <a:r>
              <a:rPr lang="he-IL" sz="3100" b="0" dirty="0" smtClean="0">
                <a:solidFill>
                  <a:schemeClr val="accent4">
                    <a:lumMod val="50000"/>
                  </a:schemeClr>
                </a:solidFill>
              </a:rPr>
              <a:t>יהושע</a:t>
            </a:r>
            <a:r>
              <a:rPr lang="en-GB" sz="3100" b="0" dirty="0" smtClean="0">
                <a:solidFill>
                  <a:schemeClr val="accent4">
                    <a:lumMod val="50000"/>
                  </a:schemeClr>
                </a:solidFill>
              </a:rPr>
              <a:t> says, </a:t>
            </a:r>
            <a:r>
              <a:rPr lang="en-ZA" sz="3100" b="0" i="1" dirty="0" smtClean="0">
                <a:solidFill>
                  <a:srgbClr val="004821"/>
                </a:solidFill>
              </a:rPr>
              <a:t>“But I say to you that everyone looking at a woman to lust for her has already committed adultery with her in his heart. </a:t>
            </a:r>
          </a:p>
          <a:p>
            <a:endParaRPr lang="en-ZA" sz="3100" b="0" i="1" dirty="0" smtClean="0">
              <a:solidFill>
                <a:srgbClr val="004821"/>
              </a:solidFill>
            </a:endParaRPr>
          </a:p>
          <a:p>
            <a:endParaRPr lang="en-ZA" b="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“UNCOVER THE NAKEDNESS OF”</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dirty="0" smtClean="0"/>
              <a:t>There is another often repeated phrase in this chapter. We find it first in verse 6:</a:t>
            </a:r>
          </a:p>
          <a:p>
            <a:pPr algn="ctr">
              <a:lnSpc>
                <a:spcPts val="2100"/>
              </a:lnSpc>
            </a:pPr>
            <a:r>
              <a:rPr lang="en-ZA" sz="9600" i="1" dirty="0" smtClean="0">
                <a:solidFill>
                  <a:srgbClr val="004821"/>
                </a:solidFill>
              </a:rPr>
              <a:t>‘No one is to approach anyone of his own flesh to uncover his nakedness. I am </a:t>
            </a:r>
            <a:r>
              <a:rPr lang="he-IL" sz="9600" i="1" dirty="0" smtClean="0">
                <a:solidFill>
                  <a:srgbClr val="004821"/>
                </a:solidFill>
              </a:rPr>
              <a:t>יהוה</a:t>
            </a:r>
            <a:r>
              <a:rPr lang="en-US" sz="9600" i="1" dirty="0" smtClean="0">
                <a:solidFill>
                  <a:srgbClr val="004821"/>
                </a:solidFill>
              </a:rPr>
              <a:t>. </a:t>
            </a:r>
            <a:r>
              <a:rPr lang="en-ZA" sz="9600" b="1" i="1" dirty="0" smtClean="0">
                <a:solidFill>
                  <a:srgbClr val="004821"/>
                </a:solidFill>
              </a:rPr>
              <a:t>(Leviticus 18:6 )</a:t>
            </a:r>
          </a:p>
          <a:p>
            <a:pPr>
              <a:lnSpc>
                <a:spcPts val="2100"/>
              </a:lnSpc>
            </a:pPr>
            <a:r>
              <a:rPr lang="en-ZA" sz="9600" dirty="0" smtClean="0"/>
              <a:t>To “uncover the nakedness of” seems to simply imply forbidden sexual relationships between relatives. The literal meaning of the text is clear to see, but we know that Scripture has several layers of meaning. To check this out, we will have to return to Genesis to the first time the word “</a:t>
            </a:r>
            <a:r>
              <a:rPr lang="en-ZA" sz="9600" i="1" dirty="0" smtClean="0"/>
              <a:t>naked” </a:t>
            </a:r>
            <a:r>
              <a:rPr lang="en-ZA" sz="9600" dirty="0" smtClean="0"/>
              <a:t>is mentioned:</a:t>
            </a:r>
          </a:p>
          <a:p>
            <a:pPr algn="ctr">
              <a:lnSpc>
                <a:spcPts val="2100"/>
              </a:lnSpc>
            </a:pPr>
            <a:r>
              <a:rPr lang="en-ZA" sz="9600" i="1" dirty="0" smtClean="0">
                <a:solidFill>
                  <a:srgbClr val="004821"/>
                </a:solidFill>
              </a:rPr>
              <a:t>And they were both naked, the man and his wife, yet they were not ashamed. </a:t>
            </a:r>
            <a:r>
              <a:rPr lang="en-ZA" sz="9600" b="1" i="1" dirty="0" smtClean="0">
                <a:solidFill>
                  <a:srgbClr val="004821"/>
                </a:solidFill>
              </a:rPr>
              <a:t>(Genesis 2:25)</a:t>
            </a:r>
          </a:p>
          <a:p>
            <a:pPr>
              <a:lnSpc>
                <a:spcPts val="2100"/>
              </a:lnSpc>
            </a:pPr>
            <a:r>
              <a:rPr lang="en-ZA" sz="9600" dirty="0" smtClean="0"/>
              <a:t>Adam and Eve started out without sin in the garden. Some believe that they were covered with the light of the Almighty’s righteousness. After they sinned, they lost this covering of light and their nakedness brought about humiliation and shame.</a:t>
            </a:r>
          </a:p>
          <a:p>
            <a:pPr algn="ctr">
              <a:lnSpc>
                <a:spcPts val="2100"/>
              </a:lnSpc>
            </a:pPr>
            <a:r>
              <a:rPr lang="en-ZA" sz="9600" i="1" dirty="0" smtClean="0">
                <a:solidFill>
                  <a:srgbClr val="004821"/>
                </a:solidFill>
              </a:rPr>
              <a:t>Then the eyes of both of them were opened, and they knew that they were naked. And they sewed fig leaves together and made loin coverings for themselves</a:t>
            </a:r>
            <a:r>
              <a:rPr lang="en-ZA" sz="9600" b="1" i="1" dirty="0" smtClean="0">
                <a:solidFill>
                  <a:srgbClr val="004821"/>
                </a:solidFill>
              </a:rPr>
              <a:t>. (Genesis 3:7 )</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“UNCOVER THE NAKEDNESS OF”</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There is more than just an awareness of their physical nakedness here. They were also aware of their guilt towards Elohim. Their relationship with Him was impaired, which also upset their relationship with each other. Elohim, however, had mercy on His creation. He covered their nakedness with the skins of an animal (lamb?).</a:t>
            </a:r>
          </a:p>
          <a:p>
            <a:pPr algn="ctr">
              <a:lnSpc>
                <a:spcPts val="23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Elohim made coats of skin for the man and his wife and dressed them. </a:t>
            </a:r>
            <a:r>
              <a:rPr lang="en-ZA" b="1" i="1" dirty="0" smtClean="0">
                <a:solidFill>
                  <a:srgbClr val="004821"/>
                </a:solidFill>
              </a:rPr>
              <a:t>(Genesis 3:21)</a:t>
            </a:r>
          </a:p>
          <a:p>
            <a:pPr>
              <a:lnSpc>
                <a:spcPts val="2300"/>
              </a:lnSpc>
            </a:pPr>
            <a:r>
              <a:rPr lang="en-ZA" dirty="0" smtClean="0"/>
              <a:t>So besides nudity, nakedness can also mean exposure, a lack of concealment, or a vulnerability that comes about through intimate relationships. We are most vulnerable within our families. Who knows us better than our own family? Who knows our past? Who knows our failings, the times we’ve stumbled, and the mistakes we’ve made along the way? If you choose to </a:t>
            </a:r>
            <a:r>
              <a:rPr lang="en-ZA" i="1" dirty="0" smtClean="0"/>
              <a:t>“uncover the nakedness” </a:t>
            </a:r>
            <a:r>
              <a:rPr lang="en-ZA" dirty="0" smtClean="0"/>
              <a:t>of your mother or father by exposing their mistakes to the public eye, you are shaming and humiliating them….that is, </a:t>
            </a:r>
            <a:r>
              <a:rPr lang="en-ZA" i="1" dirty="0" smtClean="0"/>
              <a:t>“uncovering their nakedness”. </a:t>
            </a: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NAKEDNESS</a:t>
            </a:r>
            <a:endParaRPr lang="en-ZA" dirty="0"/>
          </a:p>
        </p:txBody>
      </p:sp>
      <p:sp>
        <p:nvSpPr>
          <p:cNvPr id="3" name="Content Placeholder 2"/>
          <p:cNvSpPr>
            <a:spLocks noGrp="1"/>
          </p:cNvSpPr>
          <p:nvPr>
            <p:ph idx="1"/>
          </p:nvPr>
        </p:nvSpPr>
        <p:spPr/>
        <p:txBody>
          <a:bodyPr>
            <a:normAutofit fontScale="25000" lnSpcReduction="20000"/>
          </a:bodyPr>
          <a:lstStyle/>
          <a:p>
            <a:r>
              <a:rPr lang="en-ZA" sz="9600" dirty="0" smtClean="0"/>
              <a:t>Uncovered, naked, and full of guilt and shame, we are able to come before </a:t>
            </a:r>
            <a:r>
              <a:rPr lang="he-IL" sz="9600" dirty="0" smtClean="0"/>
              <a:t>יהוה</a:t>
            </a:r>
            <a:r>
              <a:rPr lang="en-ZA" sz="9600" dirty="0" smtClean="0"/>
              <a:t>, just Adam did. When we accept the blood sacrifice (as Adam did), we receive His covering (as Adam did). To not accept Messiah is to leave ourselves exposed and naked.</a:t>
            </a:r>
          </a:p>
          <a:p>
            <a:r>
              <a:rPr lang="en-ZA" sz="9600" dirty="0" smtClean="0"/>
              <a:t>After Adam and Eve sinned, the Hebrew concept of </a:t>
            </a:r>
            <a:r>
              <a:rPr lang="en-ZA" sz="9600" i="1" dirty="0" smtClean="0"/>
              <a:t>“nakedness” </a:t>
            </a:r>
            <a:r>
              <a:rPr lang="en-ZA" sz="9600" dirty="0" smtClean="0"/>
              <a:t>has come to describe those who are not covered by the righteousness of Elohim. </a:t>
            </a:r>
          </a:p>
          <a:p>
            <a:pPr algn="ctr"/>
            <a:r>
              <a:rPr lang="en-ZA" sz="9600" i="1" dirty="0" smtClean="0">
                <a:solidFill>
                  <a:srgbClr val="004821"/>
                </a:solidFill>
              </a:rPr>
              <a:t>I greatly rejoice in </a:t>
            </a:r>
            <a:r>
              <a:rPr lang="he-IL" sz="9600" i="1" dirty="0" smtClean="0">
                <a:solidFill>
                  <a:srgbClr val="004821"/>
                </a:solidFill>
              </a:rPr>
              <a:t>יהוה</a:t>
            </a:r>
            <a:r>
              <a:rPr lang="en-ZA" sz="9600" i="1" dirty="0" smtClean="0">
                <a:solidFill>
                  <a:srgbClr val="004821"/>
                </a:solidFill>
              </a:rPr>
              <a:t>, my being exults in my Elohim. For He has put garments of deliverance on me, He has covered me with the robe of righteousness, as a bridegroom decks himself with ornaments, and as a bride adorns herself with her jewels.</a:t>
            </a:r>
          </a:p>
          <a:p>
            <a:pPr algn="ctr"/>
            <a:r>
              <a:rPr lang="en-ZA" sz="9600" i="1" dirty="0" smtClean="0">
                <a:solidFill>
                  <a:srgbClr val="004821"/>
                </a:solidFill>
              </a:rPr>
              <a:t> </a:t>
            </a:r>
            <a:r>
              <a:rPr lang="en-ZA" sz="9600" b="1" i="1" dirty="0" smtClean="0">
                <a:solidFill>
                  <a:srgbClr val="004821"/>
                </a:solidFill>
              </a:rPr>
              <a:t>(Isaiah 61:10)</a:t>
            </a:r>
          </a:p>
          <a:p>
            <a:pPr algn="ctr"/>
            <a:r>
              <a:rPr lang="en-ZA" sz="9600" i="1" dirty="0" smtClean="0">
                <a:solidFill>
                  <a:srgbClr val="004821"/>
                </a:solidFill>
              </a:rPr>
              <a:t>.. ‘Friend, how did you come in here not having a wedding garment?’ And he was speechless</a:t>
            </a:r>
            <a:r>
              <a:rPr lang="en-ZA" sz="9600" b="1" i="1" dirty="0" smtClean="0">
                <a:solidFill>
                  <a:srgbClr val="004821"/>
                </a:solidFill>
              </a:rPr>
              <a:t>. (Matthew 22:12 )</a:t>
            </a:r>
          </a:p>
          <a:p>
            <a:endParaRPr lang="en-ZA" sz="2800" dirty="0" smtClean="0"/>
          </a:p>
          <a:p>
            <a:pPr algn="ctr"/>
            <a:endParaRPr lang="en-ZA" sz="5100" b="1" i="1" dirty="0" smtClean="0">
              <a:solidFill>
                <a:srgbClr val="004821"/>
              </a:solidFill>
            </a:endParaRP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RIGHTEOUSNESS</a:t>
            </a:r>
            <a:endParaRPr lang="en-ZA" dirty="0"/>
          </a:p>
        </p:txBody>
      </p:sp>
      <p:sp>
        <p:nvSpPr>
          <p:cNvPr id="3" name="Content Placeholder 2"/>
          <p:cNvSpPr>
            <a:spLocks noGrp="1"/>
          </p:cNvSpPr>
          <p:nvPr>
            <p:ph idx="1"/>
          </p:nvPr>
        </p:nvSpPr>
        <p:spPr/>
        <p:txBody>
          <a:bodyPr>
            <a:noAutofit/>
          </a:bodyPr>
          <a:lstStyle/>
          <a:p>
            <a:pPr>
              <a:lnSpc>
                <a:spcPts val="2100"/>
              </a:lnSpc>
            </a:pPr>
            <a:r>
              <a:rPr lang="en-ZA" i="1" dirty="0" smtClean="0"/>
              <a:t>“The Theological Wordbook of the Old Testament” </a:t>
            </a:r>
            <a:r>
              <a:rPr lang="en-ZA" dirty="0" smtClean="0"/>
              <a:t>says that righteousness refers to an ethical, moral standard and of course that standard is the nature and the will of Elohim.</a:t>
            </a:r>
          </a:p>
          <a:p>
            <a:pPr algn="ctr">
              <a:lnSpc>
                <a:spcPts val="2100"/>
              </a:lnSpc>
            </a:pPr>
            <a:r>
              <a:rPr lang="he-IL" i="1" dirty="0" smtClean="0">
                <a:solidFill>
                  <a:srgbClr val="004821"/>
                </a:solidFill>
              </a:rPr>
              <a:t>יהוה</a:t>
            </a:r>
            <a:r>
              <a:rPr lang="en-ZA" i="1" dirty="0" smtClean="0">
                <a:solidFill>
                  <a:srgbClr val="004821"/>
                </a:solidFill>
              </a:rPr>
              <a:t> is righteous in all His ways, And kind in all His works. </a:t>
            </a:r>
            <a:r>
              <a:rPr lang="en-ZA" b="1" i="1" dirty="0" smtClean="0">
                <a:solidFill>
                  <a:srgbClr val="004821"/>
                </a:solidFill>
              </a:rPr>
              <a:t>(Psalms 145:17)</a:t>
            </a:r>
          </a:p>
          <a:p>
            <a:pPr>
              <a:lnSpc>
                <a:spcPts val="2100"/>
              </a:lnSpc>
            </a:pPr>
            <a:r>
              <a:rPr lang="en-ZA" dirty="0" smtClean="0"/>
              <a:t>Therefore, the righteous man is one who serves the Almighty according to His standard:</a:t>
            </a:r>
          </a:p>
          <a:p>
            <a:pPr algn="ctr">
              <a:lnSpc>
                <a:spcPts val="2100"/>
              </a:lnSpc>
            </a:pPr>
            <a:r>
              <a:rPr lang="en-ZA" i="1" dirty="0" smtClean="0">
                <a:solidFill>
                  <a:srgbClr val="004821"/>
                </a:solidFill>
              </a:rPr>
              <a:t>“Then you shall again see the difference between the righteous and the wrong, between one who serves Elohim and one who does not serve Him. </a:t>
            </a:r>
            <a:r>
              <a:rPr lang="en-ZA" b="1" i="1" dirty="0" smtClean="0">
                <a:solidFill>
                  <a:srgbClr val="004821"/>
                </a:solidFill>
              </a:rPr>
              <a:t>(Malachi 3:18) </a:t>
            </a:r>
          </a:p>
          <a:p>
            <a:pPr>
              <a:lnSpc>
                <a:spcPts val="2100"/>
              </a:lnSpc>
            </a:pPr>
            <a:r>
              <a:rPr lang="en-ZA" dirty="0" smtClean="0"/>
              <a:t>Job describes the righteous man as follows:</a:t>
            </a:r>
          </a:p>
          <a:p>
            <a:pPr algn="ctr">
              <a:lnSpc>
                <a:spcPts val="2100"/>
              </a:lnSpc>
            </a:pPr>
            <a:r>
              <a:rPr lang="en-ZA" i="1" dirty="0" smtClean="0">
                <a:solidFill>
                  <a:srgbClr val="004821"/>
                </a:solidFill>
              </a:rPr>
              <a:t>.. I rescued the poor who cried out, and the fatherless who had no helper. The blessing of the perishing one would come upon me, and I made the widow’s heart sing for joy. I put on righteousness, and it robed me; right-ruling was my cloak and turban. I was eyes to the blind, and I was feet to the lame. </a:t>
            </a:r>
            <a:r>
              <a:rPr lang="en-ZA" b="1" i="1" dirty="0" smtClean="0">
                <a:solidFill>
                  <a:srgbClr val="004821"/>
                </a:solidFill>
              </a:rPr>
              <a:t>(Job 29:12-15)</a:t>
            </a:r>
          </a:p>
          <a:p>
            <a:pPr>
              <a:lnSpc>
                <a:spcPts val="2100"/>
              </a:lnSpc>
            </a:pPr>
            <a:r>
              <a:rPr lang="en-ZA" dirty="0" smtClean="0"/>
              <a:t>This was the </a:t>
            </a:r>
            <a:r>
              <a:rPr lang="en-ZA" i="1" dirty="0" smtClean="0"/>
              <a:t>“righteous clothing</a:t>
            </a:r>
            <a:r>
              <a:rPr lang="en-ZA" dirty="0" smtClean="0"/>
              <a:t>” of Job’s life. </a:t>
            </a:r>
            <a:endParaRPr lang="en-ZA" b="1" i="1" dirty="0" smtClean="0">
              <a:solidFill>
                <a:srgbClr val="004821"/>
              </a:solidFill>
            </a:endParaRPr>
          </a:p>
          <a:p>
            <a:pPr>
              <a:lnSpc>
                <a:spcPts val="21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OBEDIENCE TO RIGHTEOUSNESS</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dirty="0" smtClean="0"/>
              <a:t>Righteousness implies relationship. </a:t>
            </a:r>
          </a:p>
          <a:p>
            <a:pPr algn="ctr">
              <a:lnSpc>
                <a:spcPts val="2100"/>
              </a:lnSpc>
            </a:pPr>
            <a:r>
              <a:rPr lang="en-ZA" sz="9600" i="1" dirty="0" smtClean="0">
                <a:solidFill>
                  <a:srgbClr val="004821"/>
                </a:solidFill>
              </a:rPr>
              <a:t>And he believed in </a:t>
            </a:r>
            <a:r>
              <a:rPr lang="he-IL" sz="9600" i="1" dirty="0" smtClean="0">
                <a:solidFill>
                  <a:srgbClr val="004821"/>
                </a:solidFill>
              </a:rPr>
              <a:t>יהוה</a:t>
            </a:r>
            <a:r>
              <a:rPr lang="en-ZA" sz="9600" i="1" dirty="0" smtClean="0">
                <a:solidFill>
                  <a:srgbClr val="004821"/>
                </a:solidFill>
              </a:rPr>
              <a:t>, and He reckoned it to him for righteousness. </a:t>
            </a:r>
            <a:r>
              <a:rPr lang="en-ZA" sz="9600" b="1" i="1" dirty="0" smtClean="0">
                <a:solidFill>
                  <a:srgbClr val="004821"/>
                </a:solidFill>
              </a:rPr>
              <a:t>(Genesis 15:6)</a:t>
            </a:r>
          </a:p>
          <a:p>
            <a:pPr>
              <a:lnSpc>
                <a:spcPts val="2100"/>
              </a:lnSpc>
            </a:pPr>
            <a:r>
              <a:rPr lang="en-ZA" sz="9600" dirty="0" smtClean="0"/>
              <a:t>Continued obedience keeps us clothed in His righteousness:</a:t>
            </a:r>
          </a:p>
          <a:p>
            <a:pPr algn="ctr">
              <a:lnSpc>
                <a:spcPts val="2100"/>
              </a:lnSpc>
            </a:pPr>
            <a:r>
              <a:rPr lang="en-ZA" sz="9600" i="1" dirty="0" smtClean="0">
                <a:solidFill>
                  <a:srgbClr val="004821"/>
                </a:solidFill>
              </a:rPr>
              <a:t>‘And it is righteousness for us when we guard to do all this command before </a:t>
            </a:r>
            <a:r>
              <a:rPr lang="he-IL" sz="9600" i="1" dirty="0" smtClean="0">
                <a:solidFill>
                  <a:srgbClr val="004821"/>
                </a:solidFill>
              </a:rPr>
              <a:t>יהוה</a:t>
            </a:r>
            <a:r>
              <a:rPr lang="en-ZA" sz="9600" i="1" dirty="0" smtClean="0">
                <a:solidFill>
                  <a:srgbClr val="004821"/>
                </a:solidFill>
              </a:rPr>
              <a:t> our Elohim, as He has commanded us.’ (</a:t>
            </a:r>
            <a:r>
              <a:rPr lang="en-ZA" sz="9600" b="1" i="1" dirty="0" smtClean="0">
                <a:solidFill>
                  <a:srgbClr val="004821"/>
                </a:solidFill>
              </a:rPr>
              <a:t>Deuteronomy 6:25 )</a:t>
            </a:r>
          </a:p>
          <a:p>
            <a:pPr>
              <a:lnSpc>
                <a:spcPts val="2100"/>
              </a:lnSpc>
            </a:pPr>
            <a:r>
              <a:rPr lang="en-ZA" sz="9600" dirty="0" smtClean="0"/>
              <a:t>Yeshua gave us our priorities:</a:t>
            </a:r>
          </a:p>
          <a:p>
            <a:pPr algn="ctr">
              <a:lnSpc>
                <a:spcPts val="2100"/>
              </a:lnSpc>
            </a:pPr>
            <a:r>
              <a:rPr lang="en-ZA" sz="9600" i="1" dirty="0" smtClean="0">
                <a:solidFill>
                  <a:srgbClr val="004821"/>
                </a:solidFill>
              </a:rPr>
              <a:t>“But seek first the reign of Elohim, and His righteousness, </a:t>
            </a:r>
            <a:r>
              <a:rPr lang="en-ZA" sz="9600" b="1" i="1" dirty="0" smtClean="0">
                <a:solidFill>
                  <a:srgbClr val="004821"/>
                </a:solidFill>
              </a:rPr>
              <a:t>and all these matters shall be added to you. (Matthew 6:33)</a:t>
            </a:r>
          </a:p>
          <a:p>
            <a:pPr>
              <a:lnSpc>
                <a:spcPts val="2100"/>
              </a:lnSpc>
            </a:pPr>
            <a:r>
              <a:rPr lang="en-ZA" sz="9600" dirty="0" smtClean="0"/>
              <a:t>Righteousness unto salvation does not come through the keeping of Torah, but our obedience to Torah leads to righteousness without which we will be naked before our judge:</a:t>
            </a:r>
          </a:p>
          <a:p>
            <a:pPr algn="ctr">
              <a:lnSpc>
                <a:spcPts val="2100"/>
              </a:lnSpc>
            </a:pPr>
            <a:r>
              <a:rPr lang="en-ZA" sz="9600" i="1" dirty="0" smtClean="0">
                <a:solidFill>
                  <a:srgbClr val="004821"/>
                </a:solidFill>
              </a:rPr>
              <a:t>Do you not know that to whom you present yourselves servants for obedience, you are servants of the one whom you obey, whether of sin to death, or of obedience to righteousness? </a:t>
            </a:r>
            <a:r>
              <a:rPr lang="en-ZA" sz="9600" b="1" i="1" dirty="0" smtClean="0">
                <a:solidFill>
                  <a:srgbClr val="004821"/>
                </a:solidFill>
              </a:rPr>
              <a:t>(Romans 6:16)</a:t>
            </a:r>
          </a:p>
          <a:p>
            <a:pPr>
              <a:lnSpc>
                <a:spcPts val="2100"/>
              </a:lnSpc>
            </a:pPr>
            <a:endParaRPr lang="en-ZA" dirty="0" smtClean="0"/>
          </a:p>
          <a:p>
            <a:pPr>
              <a:lnSpc>
                <a:spcPts val="21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WE ARE CALLED TO CLOTHE</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he-IL" sz="9600" dirty="0" smtClean="0"/>
              <a:t>יהוה</a:t>
            </a:r>
            <a:r>
              <a:rPr lang="en-ZA" sz="9600" dirty="0" smtClean="0"/>
              <a:t>’s righteousness will bring about the restoration of Israel:</a:t>
            </a:r>
          </a:p>
          <a:p>
            <a:pPr algn="ctr">
              <a:lnSpc>
                <a:spcPts val="2200"/>
              </a:lnSpc>
            </a:pPr>
            <a:r>
              <a:rPr lang="en-ZA" sz="9600" i="1" dirty="0" smtClean="0">
                <a:solidFill>
                  <a:srgbClr val="004821"/>
                </a:solidFill>
              </a:rPr>
              <a:t>“Listen to Me, you stubborn-hearted, who are far from righteousness: “I shall bring My righteousness near, it is not far off, and My deliverance, it is not delayed. And I shall give deliverance in </a:t>
            </a:r>
            <a:r>
              <a:rPr lang="en-ZA" sz="9600" i="1" dirty="0" err="1" smtClean="0">
                <a:solidFill>
                  <a:srgbClr val="004821"/>
                </a:solidFill>
              </a:rPr>
              <a:t>Tsiyon</a:t>
            </a:r>
            <a:r>
              <a:rPr lang="en-ZA" sz="9600" i="1" dirty="0" smtClean="0">
                <a:solidFill>
                  <a:srgbClr val="004821"/>
                </a:solidFill>
              </a:rPr>
              <a:t>, My esteem to </a:t>
            </a:r>
            <a:r>
              <a:rPr lang="en-ZA" sz="9600" i="1" dirty="0" err="1" smtClean="0">
                <a:solidFill>
                  <a:srgbClr val="004821"/>
                </a:solidFill>
              </a:rPr>
              <a:t>Yisra’ĕl</a:t>
            </a:r>
            <a:r>
              <a:rPr lang="en-ZA" sz="9600" b="1" i="1" dirty="0" smtClean="0">
                <a:solidFill>
                  <a:srgbClr val="004821"/>
                </a:solidFill>
              </a:rPr>
              <a:t>. (Isaiah 46:12-13 )</a:t>
            </a:r>
          </a:p>
          <a:p>
            <a:pPr>
              <a:lnSpc>
                <a:spcPts val="2200"/>
              </a:lnSpc>
            </a:pPr>
            <a:r>
              <a:rPr lang="en-ZA" sz="9600" dirty="0" smtClean="0"/>
              <a:t>Instead of </a:t>
            </a:r>
            <a:r>
              <a:rPr lang="en-ZA" sz="9600" i="1" dirty="0" smtClean="0"/>
              <a:t>“uncovering the nakedness” </a:t>
            </a:r>
            <a:r>
              <a:rPr lang="en-ZA" sz="9600" dirty="0" smtClean="0"/>
              <a:t>of those in our inner circle, we are to seek to clothe them. “</a:t>
            </a:r>
            <a:r>
              <a:rPr lang="en-ZA" sz="9600" i="1" dirty="0" smtClean="0">
                <a:solidFill>
                  <a:srgbClr val="004821"/>
                </a:solidFill>
              </a:rPr>
              <a:t>Then the Sovereign shall say to those on His right hand, ‘Come, you blessed of My Father, inherit the reign prepared for you from the foundation of the world – for I was hungry and you gave Me food, I was thirsty and you gave Me drink, I was a stranger and you took Me in, was naked and you clothed Me, I was sick and you visited Me, I was in prison and you came to Me.’ “Then the righteous shall answer Him, saying, ‘Master, when did we see You hungry and we fed You, or thirsty and gave You to drink? ‘And when did we see You a stranger and took You in, or naked and clothed You? ‘And when did we see You sick, or in prison, and we came to You?’ </a:t>
            </a:r>
            <a:r>
              <a:rPr lang="en-ZA" sz="9600" b="1" i="1" dirty="0" smtClean="0">
                <a:solidFill>
                  <a:srgbClr val="004821"/>
                </a:solidFill>
              </a:rPr>
              <a:t>(Matthew 25:34-39)</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IMITATION OF THE UNGODLY</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do not give any of your offspring to pass through to </a:t>
            </a:r>
            <a:r>
              <a:rPr lang="en-ZA" i="1" dirty="0" err="1" smtClean="0">
                <a:solidFill>
                  <a:srgbClr val="004821"/>
                </a:solidFill>
              </a:rPr>
              <a:t>Molek</a:t>
            </a:r>
            <a:r>
              <a:rPr lang="en-ZA" i="1" dirty="0" smtClean="0">
                <a:solidFill>
                  <a:srgbClr val="004821"/>
                </a:solidFill>
              </a:rPr>
              <a:t>̱. And do not profane the Name of your Elohim. I am </a:t>
            </a:r>
            <a:r>
              <a:rPr lang="he-IL" i="1" dirty="0" smtClean="0">
                <a:solidFill>
                  <a:srgbClr val="004821"/>
                </a:solidFill>
              </a:rPr>
              <a:t>יהוה</a:t>
            </a:r>
            <a:r>
              <a:rPr lang="en-US" i="1" dirty="0" smtClean="0">
                <a:solidFill>
                  <a:srgbClr val="004821"/>
                </a:solidFill>
              </a:rPr>
              <a:t>. </a:t>
            </a:r>
            <a:r>
              <a:rPr lang="en-ZA" b="1" i="1" dirty="0" smtClean="0">
                <a:solidFill>
                  <a:srgbClr val="004821"/>
                </a:solidFill>
              </a:rPr>
              <a:t>(Leviticus 18:21)</a:t>
            </a:r>
          </a:p>
          <a:p>
            <a:r>
              <a:rPr lang="en-GB" dirty="0" smtClean="0"/>
              <a:t>Genesis states that we are to be fruitful and multiply. At Mount Sinai a radical revolution in human morality was introduced. For the first time people were directed to submit their human instincts to a higher moral code and stop imitating the ungodly nations around them.</a:t>
            </a:r>
            <a:endParaRPr lang="en-ZA" dirty="0" smtClean="0"/>
          </a:p>
          <a:p>
            <a:pPr algn="ctr"/>
            <a:r>
              <a:rPr lang="en-ZA" i="1" dirty="0" smtClean="0">
                <a:solidFill>
                  <a:srgbClr val="004821"/>
                </a:solidFill>
              </a:rPr>
              <a:t>‘But you, you shall guard My laws and My right-rulings, and not do any of these abominations, the native nor stranger who sojourns among you, because the men of the land who were before you have done all these abominations, and thus the land became defiled, ‘So let not the land vomit you out for defiling it, as it vomited out the nations that were before you. </a:t>
            </a:r>
          </a:p>
          <a:p>
            <a:pPr algn="ctr"/>
            <a:r>
              <a:rPr lang="en-ZA" b="1" i="1" dirty="0" smtClean="0">
                <a:solidFill>
                  <a:srgbClr val="004821"/>
                </a:solidFill>
              </a:rPr>
              <a:t>(Leviticus 18:26-28)</a:t>
            </a:r>
          </a:p>
          <a:p>
            <a:endParaRPr lang="en-ZA" dirty="0" smtClean="0"/>
          </a:p>
          <a:p>
            <a:endParaRPr lang="en-ZA" dirty="0" smtClean="0"/>
          </a:p>
          <a:p>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PURSUIT OF HOLINESS</a:t>
            </a:r>
            <a:endParaRPr lang="en-ZA" dirty="0"/>
          </a:p>
        </p:txBody>
      </p:sp>
      <p:sp>
        <p:nvSpPr>
          <p:cNvPr id="3" name="Content Placeholder 2"/>
          <p:cNvSpPr>
            <a:spLocks noGrp="1"/>
          </p:cNvSpPr>
          <p:nvPr>
            <p:ph idx="1"/>
          </p:nvPr>
        </p:nvSpPr>
        <p:spPr>
          <a:xfrm>
            <a:off x="457200" y="1600200"/>
            <a:ext cx="8229600" cy="5257800"/>
          </a:xfrm>
        </p:spPr>
        <p:txBody>
          <a:bodyPr>
            <a:normAutofit fontScale="55000" lnSpcReduction="20000"/>
          </a:bodyPr>
          <a:lstStyle/>
          <a:p>
            <a:r>
              <a:rPr lang="en-GB" sz="4400" b="0" dirty="0" smtClean="0"/>
              <a:t>Leviticus teaches us as kings and priests in </a:t>
            </a:r>
            <a:r>
              <a:rPr lang="he-IL" sz="4400" b="0" dirty="0" smtClean="0"/>
              <a:t>יהוה</a:t>
            </a:r>
            <a:r>
              <a:rPr lang="en-ZA" sz="4400" b="0" dirty="0" smtClean="0"/>
              <a:t>'</a:t>
            </a:r>
            <a:r>
              <a:rPr lang="en-GB" sz="4400" b="0" dirty="0" smtClean="0"/>
              <a:t>s government on earth, that to keep our hearts clean and free of spiritual contamination we need to bring our freewill offerings daily before </a:t>
            </a:r>
            <a:r>
              <a:rPr lang="he-IL" sz="4400" b="0" dirty="0" smtClean="0"/>
              <a:t>יהוה</a:t>
            </a:r>
            <a:r>
              <a:rPr lang="en-GB" sz="4400" b="0" dirty="0" smtClean="0"/>
              <a:t>. </a:t>
            </a:r>
          </a:p>
          <a:p>
            <a:r>
              <a:rPr lang="he-IL" sz="4400" b="0" dirty="0" smtClean="0"/>
              <a:t>יהוה</a:t>
            </a:r>
            <a:r>
              <a:rPr lang="en-GB" sz="4400" b="0" dirty="0" smtClean="0"/>
              <a:t> has taught us about clean and unclean, holy and unholy practices that separate us physically and spiritually from Him. Chapter 16 of Leviticus is the </a:t>
            </a:r>
            <a:r>
              <a:rPr lang="en-GB" sz="4400" b="0" i="1" dirty="0" smtClean="0"/>
              <a:t>clarification</a:t>
            </a:r>
            <a:r>
              <a:rPr lang="en-GB" sz="4400" b="0" dirty="0" smtClean="0"/>
              <a:t> of holiness and how to walk in it daily, weekly, monthly and yearly as a lifestyle. This is not about salvation; it is about temple maintenance, </a:t>
            </a:r>
            <a:r>
              <a:rPr lang="en-GB" sz="4400" b="0" i="1" dirty="0" smtClean="0"/>
              <a:t>our</a:t>
            </a:r>
            <a:r>
              <a:rPr lang="en-GB" sz="4400" b="0" dirty="0" smtClean="0"/>
              <a:t> temple maintenance – our bodies, because without holiness no one will see </a:t>
            </a:r>
            <a:r>
              <a:rPr lang="he-IL" sz="4400" b="0" dirty="0" smtClean="0"/>
              <a:t>יהוה</a:t>
            </a:r>
            <a:r>
              <a:rPr lang="en-GB" sz="4400" b="0" dirty="0" smtClean="0"/>
              <a:t>. We are complete at salvation but to have wholeness is about the </a:t>
            </a:r>
            <a:r>
              <a:rPr lang="en-GB" sz="4400" b="0" i="1" dirty="0" smtClean="0"/>
              <a:t>pursuit</a:t>
            </a:r>
            <a:r>
              <a:rPr lang="en-GB" sz="4400" b="0" dirty="0" smtClean="0"/>
              <a:t> </a:t>
            </a:r>
            <a:r>
              <a:rPr lang="en-GB" sz="4400" b="0" i="1" dirty="0" smtClean="0"/>
              <a:t>of holiness</a:t>
            </a:r>
            <a:r>
              <a:rPr lang="en-GB" sz="4400" b="0" dirty="0" smtClean="0"/>
              <a:t> and </a:t>
            </a:r>
            <a:r>
              <a:rPr lang="en-GB" sz="4400" b="0" i="1" dirty="0" smtClean="0"/>
              <a:t>His</a:t>
            </a:r>
            <a:r>
              <a:rPr lang="en-GB" sz="4400" b="0" dirty="0" smtClean="0"/>
              <a:t> righteousness through obedience to the Word spoken by </a:t>
            </a:r>
            <a:r>
              <a:rPr lang="he-IL" sz="4400" b="0" dirty="0" smtClean="0"/>
              <a:t>יהושע</a:t>
            </a:r>
            <a:r>
              <a:rPr lang="en-GB" sz="4400" b="0" dirty="0" smtClean="0"/>
              <a:t> at Mount Sinai (John 5:46-47). </a:t>
            </a:r>
            <a:endParaRPr lang="en-ZA" sz="4400" b="0" dirty="0" smtClean="0"/>
          </a:p>
          <a:p>
            <a:pPr algn="ctr"/>
            <a:r>
              <a:rPr lang="en-ZA" sz="4400" b="0" i="1" dirty="0" smtClean="0">
                <a:solidFill>
                  <a:srgbClr val="004821"/>
                </a:solidFill>
              </a:rPr>
              <a:t>Pursue peace with all, and pursue apartness without which no one shall see the Master</a:t>
            </a:r>
            <a:r>
              <a:rPr lang="en-ZA" sz="4400" b="1" i="1" dirty="0" smtClean="0">
                <a:solidFill>
                  <a:srgbClr val="004821"/>
                </a:solidFill>
              </a:rPr>
              <a:t>. (Hebrews 12:14 )</a:t>
            </a:r>
          </a:p>
          <a:p>
            <a:endParaRPr lang="en-ZA" sz="2800" dirty="0" smtClean="0"/>
          </a:p>
          <a:p>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MOLEK</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nSpc>
                <a:spcPts val="2500"/>
              </a:lnSpc>
            </a:pPr>
            <a:r>
              <a:rPr lang="he-IL" b="0" dirty="0" smtClean="0"/>
              <a:t>יהוה</a:t>
            </a:r>
            <a:r>
              <a:rPr lang="en-ZA" sz="2400" b="0" dirty="0" smtClean="0"/>
              <a:t> mentions </a:t>
            </a:r>
            <a:r>
              <a:rPr lang="en-ZA" sz="2400" b="0" dirty="0" err="1" smtClean="0"/>
              <a:t>Molek</a:t>
            </a:r>
            <a:r>
              <a:rPr lang="en-ZA" sz="2400" b="0" dirty="0" smtClean="0"/>
              <a:t> 4 times in these five verses. </a:t>
            </a:r>
            <a:r>
              <a:rPr lang="en-ZA" b="0" dirty="0" smtClean="0"/>
              <a:t>The word translated Mo-</a:t>
            </a:r>
            <a:r>
              <a:rPr lang="en-ZA" b="0" dirty="0" err="1" smtClean="0"/>
              <a:t>lech</a:t>
            </a:r>
            <a:r>
              <a:rPr lang="en-ZA" b="0" dirty="0" smtClean="0"/>
              <a:t> or </a:t>
            </a:r>
            <a:r>
              <a:rPr lang="en-ZA" b="0" dirty="0" err="1" smtClean="0"/>
              <a:t>Moloch</a:t>
            </a:r>
            <a:r>
              <a:rPr lang="en-ZA" b="0" dirty="0" smtClean="0"/>
              <a:t> (the spelling varies), occurs eight times in the Bible, in Leviticus 18:21, 20:2, 3, 4, 5, 1 Kings 11:7, 2 Kings 23:10, Jeremiah 32:35.</a:t>
            </a:r>
            <a:r>
              <a:rPr lang="en-ZA" dirty="0" smtClean="0"/>
              <a:t> </a:t>
            </a:r>
            <a:r>
              <a:rPr lang="en-ZA" sz="2400" b="0" dirty="0" smtClean="0"/>
              <a:t>The Ammonites, Carthaginians and at various times, some </a:t>
            </a:r>
            <a:r>
              <a:rPr lang="en-ZA" sz="2400" b="0" dirty="0" err="1" smtClean="0"/>
              <a:t>Yisra’elites</a:t>
            </a:r>
            <a:r>
              <a:rPr lang="en-ZA" sz="2400" b="0" dirty="0" smtClean="0"/>
              <a:t> offered and then burned their first-born children  to this idol (see Jeremiah 7:31 and Ezekiel 25 &amp; 26). </a:t>
            </a:r>
          </a:p>
          <a:p>
            <a:pPr>
              <a:lnSpc>
                <a:spcPts val="2500"/>
              </a:lnSpc>
            </a:pPr>
            <a:r>
              <a:rPr lang="en-ZA" sz="2400" b="0" dirty="0" smtClean="0"/>
              <a:t>Its name </a:t>
            </a:r>
            <a:r>
              <a:rPr lang="en-ZA" sz="2400" b="0" dirty="0" err="1" smtClean="0"/>
              <a:t>Molek</a:t>
            </a:r>
            <a:r>
              <a:rPr lang="en-ZA" sz="2400" b="0" dirty="0" smtClean="0"/>
              <a:t> (</a:t>
            </a:r>
            <a:r>
              <a:rPr lang="en-ZA" sz="2400" b="0" dirty="0" err="1" smtClean="0"/>
              <a:t>mem</a:t>
            </a:r>
            <a:r>
              <a:rPr lang="en-ZA" sz="2400" b="0" dirty="0" smtClean="0"/>
              <a:t>-lamed-</a:t>
            </a:r>
            <a:r>
              <a:rPr lang="en-ZA" sz="2400" b="0" dirty="0" err="1" smtClean="0"/>
              <a:t>kaf</a:t>
            </a:r>
            <a:r>
              <a:rPr lang="en-ZA" sz="2400" b="0" dirty="0" smtClean="0"/>
              <a:t>) is also pronounced </a:t>
            </a:r>
            <a:r>
              <a:rPr lang="en-ZA" sz="2400" b="0" i="1" dirty="0" smtClean="0"/>
              <a:t>“</a:t>
            </a:r>
            <a:r>
              <a:rPr lang="en-ZA" sz="2400" b="0" i="1" dirty="0" err="1" smtClean="0"/>
              <a:t>Melek</a:t>
            </a:r>
            <a:r>
              <a:rPr lang="en-ZA" sz="2400" b="0" i="1" dirty="0" smtClean="0"/>
              <a:t>” or “King”. </a:t>
            </a:r>
            <a:r>
              <a:rPr lang="en-ZA" sz="2400" b="0" dirty="0" smtClean="0"/>
              <a:t>It is speculated by the sages that the reason for these offerings of the “</a:t>
            </a:r>
            <a:r>
              <a:rPr lang="en-ZA" sz="2400" b="0" i="1" dirty="0" smtClean="0"/>
              <a:t>first-born</a:t>
            </a:r>
            <a:r>
              <a:rPr lang="en-ZA" sz="2400" b="0" dirty="0" smtClean="0"/>
              <a:t>” were a perversion of </a:t>
            </a:r>
            <a:r>
              <a:rPr lang="he-IL" b="0" dirty="0" smtClean="0"/>
              <a:t>יהוה</a:t>
            </a:r>
            <a:r>
              <a:rPr lang="en-ZA" sz="2400" b="0" dirty="0" smtClean="0"/>
              <a:t>’s Torah regarding the first-born of </a:t>
            </a:r>
            <a:r>
              <a:rPr lang="en-ZA" sz="2400" b="0" dirty="0" err="1" smtClean="0"/>
              <a:t>B’nei</a:t>
            </a:r>
            <a:r>
              <a:rPr lang="en-ZA" sz="2400" b="0" dirty="0" smtClean="0"/>
              <a:t> </a:t>
            </a:r>
            <a:r>
              <a:rPr lang="en-ZA" sz="2400" b="0" dirty="0" err="1" smtClean="0"/>
              <a:t>Yisra’el</a:t>
            </a:r>
            <a:r>
              <a:rPr lang="en-ZA" sz="2400" b="0" dirty="0" smtClean="0"/>
              <a:t>, as mentioned in </a:t>
            </a:r>
            <a:r>
              <a:rPr lang="en-ZA" sz="2400" b="0" i="1" dirty="0" err="1" smtClean="0">
                <a:solidFill>
                  <a:srgbClr val="004821"/>
                </a:solidFill>
              </a:rPr>
              <a:t>Mikah</a:t>
            </a:r>
            <a:r>
              <a:rPr lang="en-ZA" sz="2400" b="0" i="1" dirty="0" smtClean="0">
                <a:solidFill>
                  <a:srgbClr val="004821"/>
                </a:solidFill>
              </a:rPr>
              <a:t> 6:7; “Shall I give my first-born for my transgression, the fruit of my body for the sin of my being?” </a:t>
            </a:r>
            <a:r>
              <a:rPr lang="en-ZA" sz="2400" b="0" dirty="0" smtClean="0"/>
              <a:t>This idol, usually cast in brass, had the body of a man and the head of an ox. The Carthaginians called this idol </a:t>
            </a:r>
            <a:r>
              <a:rPr lang="en-ZA" sz="2400" b="0" i="1" dirty="0" smtClean="0"/>
              <a:t>“Saturn</a:t>
            </a:r>
            <a:r>
              <a:rPr lang="en-ZA" sz="2400" b="0" dirty="0" smtClean="0"/>
              <a:t>” and yes, that’s where the Greek name for the planet Saturn came from.</a:t>
            </a:r>
            <a:r>
              <a:rPr lang="en-ZA" sz="2400" b="0" i="1" dirty="0" smtClean="0"/>
              <a:t> </a:t>
            </a:r>
          </a:p>
          <a:p>
            <a:pPr algn="just"/>
            <a:endParaRPr lang="en-ZA" sz="2400" b="0" i="1" dirty="0" smtClean="0"/>
          </a:p>
        </p:txBody>
      </p:sp>
      <p:pic>
        <p:nvPicPr>
          <p:cNvPr id="4" name="Picture 3" descr="http://www.gaychristian101.com/images/MoGold.jpg"/>
          <p:cNvPicPr/>
          <p:nvPr/>
        </p:nvPicPr>
        <p:blipFill>
          <a:blip r:embed="rId2" cstate="print"/>
          <a:srcRect/>
          <a:stretch>
            <a:fillRect/>
          </a:stretch>
        </p:blipFill>
        <p:spPr bwMode="auto">
          <a:xfrm>
            <a:off x="2555776" y="1700808"/>
            <a:ext cx="3951135" cy="3698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OBEDIENCE &amp; FORGIVENESS</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r>
              <a:rPr lang="en-ZA" sz="9600" b="0" dirty="0" smtClean="0"/>
              <a:t>Obedience without forgiveness is legalism, and forgiveness without obedience is lawlessness. Both of these components work together to prefect us into the image of </a:t>
            </a:r>
            <a:r>
              <a:rPr lang="he-IL" sz="9600" b="0" dirty="0" smtClean="0"/>
              <a:t>יהושע</a:t>
            </a:r>
            <a:r>
              <a:rPr lang="en-ZA" sz="9600" b="0" dirty="0" smtClean="0"/>
              <a:t>. </a:t>
            </a:r>
          </a:p>
          <a:p>
            <a:r>
              <a:rPr lang="en-ZA" sz="9600" b="0" dirty="0" smtClean="0"/>
              <a:t>In </a:t>
            </a:r>
            <a:r>
              <a:rPr lang="en-ZA" sz="9600" b="1" i="1" dirty="0" smtClean="0">
                <a:solidFill>
                  <a:srgbClr val="004821"/>
                </a:solidFill>
              </a:rPr>
              <a:t>Psalm 51:16-17 </a:t>
            </a:r>
            <a:r>
              <a:rPr lang="en-ZA" sz="9600" b="0" dirty="0" smtClean="0"/>
              <a:t>King David understood this when He wrote:</a:t>
            </a:r>
          </a:p>
          <a:p>
            <a:pPr algn="ctr"/>
            <a:r>
              <a:rPr lang="en-ZA" sz="9600" b="0" i="1" dirty="0" smtClean="0">
                <a:solidFill>
                  <a:srgbClr val="004821"/>
                </a:solidFill>
              </a:rPr>
              <a:t>For You do not desire slaughtering, or I would give it; You do not delight in burnt offering. The </a:t>
            </a:r>
            <a:r>
              <a:rPr lang="en-ZA" sz="9600" b="0" i="1" dirty="0" err="1" smtClean="0">
                <a:solidFill>
                  <a:srgbClr val="004821"/>
                </a:solidFill>
              </a:rPr>
              <a:t>slaughterings</a:t>
            </a:r>
            <a:r>
              <a:rPr lang="en-ZA" sz="9600" b="0" i="1" dirty="0" smtClean="0">
                <a:solidFill>
                  <a:srgbClr val="004821"/>
                </a:solidFill>
              </a:rPr>
              <a:t> of Elohim are a broken spirit, A heart broken and crushed, O Elohim, These You do not despise. </a:t>
            </a:r>
          </a:p>
          <a:p>
            <a:r>
              <a:rPr lang="en-ZA" sz="9600" b="0" dirty="0" smtClean="0"/>
              <a:t>David knew that no sacrifice would atone for the sins he committed  therefore he relied entirely on </a:t>
            </a:r>
            <a:r>
              <a:rPr lang="he-IL" sz="9600" b="0" dirty="0" smtClean="0"/>
              <a:t>יהוה</a:t>
            </a:r>
            <a:r>
              <a:rPr lang="en-ZA" sz="9600" b="0" dirty="0" smtClean="0"/>
              <a:t>s mercy. However, David also understood that forgiveness was only the starting point. Final verses of Psalm 51  state </a:t>
            </a:r>
            <a:r>
              <a:rPr lang="en-ZA" sz="9600" b="0" i="1" dirty="0" smtClean="0">
                <a:solidFill>
                  <a:srgbClr val="004821"/>
                </a:solidFill>
              </a:rPr>
              <a:t>Do good in Your good pleasure to Tsiyon; Build the walls of Yerushalayim. Then You would delight in </a:t>
            </a:r>
            <a:r>
              <a:rPr lang="en-ZA" sz="9600" b="0" i="1" dirty="0" err="1" smtClean="0">
                <a:solidFill>
                  <a:srgbClr val="004821"/>
                </a:solidFill>
              </a:rPr>
              <a:t>slaughterings</a:t>
            </a:r>
            <a:r>
              <a:rPr lang="en-ZA" sz="9600" b="0" i="1" dirty="0" smtClean="0">
                <a:solidFill>
                  <a:srgbClr val="004821"/>
                </a:solidFill>
              </a:rPr>
              <a:t> of righteousness, In burnt offering and complete burnt offering; Then young bulls would be offered on Your altar. </a:t>
            </a:r>
            <a:r>
              <a:rPr lang="en-ZA" sz="9600" b="0" dirty="0" smtClean="0"/>
              <a:t>David realized that, after he was forgiven his obedient offering of sacrifices would please </a:t>
            </a:r>
            <a:r>
              <a:rPr lang="he-IL" sz="9600" b="0" dirty="0" smtClean="0"/>
              <a:t>יהוה</a:t>
            </a:r>
            <a:r>
              <a:rPr lang="en-ZA" sz="9600" b="0" dirty="0" smtClean="0"/>
              <a:t>. </a:t>
            </a:r>
          </a:p>
          <a:p>
            <a:pPr algn="just"/>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DRAWING NEAR</a:t>
            </a:r>
            <a:endParaRPr lang="en-ZA" dirty="0"/>
          </a:p>
        </p:txBody>
      </p:sp>
      <p:sp>
        <p:nvSpPr>
          <p:cNvPr id="3" name="Content Placeholder 2"/>
          <p:cNvSpPr>
            <a:spLocks noGrp="1"/>
          </p:cNvSpPr>
          <p:nvPr>
            <p:ph idx="1"/>
          </p:nvPr>
        </p:nvSpPr>
        <p:spPr/>
        <p:txBody>
          <a:bodyPr>
            <a:normAutofit/>
          </a:bodyPr>
          <a:lstStyle/>
          <a:p>
            <a:pPr algn="ctr"/>
            <a:r>
              <a:rPr lang="en-ZA" i="1" dirty="0" err="1" smtClean="0">
                <a:solidFill>
                  <a:srgbClr val="004821"/>
                </a:solidFill>
              </a:rPr>
              <a:t>Adonai</a:t>
            </a:r>
            <a:r>
              <a:rPr lang="en-ZA" i="1" dirty="0" smtClean="0">
                <a:solidFill>
                  <a:srgbClr val="004821"/>
                </a:solidFill>
              </a:rPr>
              <a:t> spoke with Moshe after the death of </a:t>
            </a:r>
            <a:r>
              <a:rPr lang="en-ZA" i="1" dirty="0" err="1" smtClean="0">
                <a:solidFill>
                  <a:srgbClr val="004821"/>
                </a:solidFill>
              </a:rPr>
              <a:t>Aharon's</a:t>
            </a:r>
            <a:r>
              <a:rPr lang="en-ZA" i="1" dirty="0" smtClean="0">
                <a:solidFill>
                  <a:srgbClr val="004821"/>
                </a:solidFill>
              </a:rPr>
              <a:t> two sons, when they tried to sacrifice before </a:t>
            </a:r>
            <a:r>
              <a:rPr lang="en-ZA" i="1" dirty="0" err="1" smtClean="0">
                <a:solidFill>
                  <a:srgbClr val="004821"/>
                </a:solidFill>
              </a:rPr>
              <a:t>Adonai</a:t>
            </a:r>
            <a:r>
              <a:rPr lang="en-ZA" i="1" dirty="0" smtClean="0">
                <a:solidFill>
                  <a:srgbClr val="004821"/>
                </a:solidFill>
              </a:rPr>
              <a:t> and died; </a:t>
            </a:r>
          </a:p>
          <a:p>
            <a:pPr algn="ctr"/>
            <a:r>
              <a:rPr lang="en-ZA" b="1" i="1" dirty="0" smtClean="0">
                <a:solidFill>
                  <a:srgbClr val="004821"/>
                </a:solidFill>
              </a:rPr>
              <a:t>(Leviticus 16:1 CJB)</a:t>
            </a:r>
          </a:p>
          <a:p>
            <a:r>
              <a:rPr lang="en-ZA" dirty="0" smtClean="0"/>
              <a:t>The first verse of our Torah reading takes us back five chapters to the death of the two sons of Aaron. We do not know the exact reason for why </a:t>
            </a:r>
            <a:r>
              <a:rPr lang="en-ZA" dirty="0" err="1" smtClean="0"/>
              <a:t>Nadav</a:t>
            </a:r>
            <a:r>
              <a:rPr lang="en-ZA" dirty="0" smtClean="0"/>
              <a:t> and </a:t>
            </a:r>
            <a:r>
              <a:rPr lang="en-ZA" dirty="0" err="1" smtClean="0"/>
              <a:t>Avihu</a:t>
            </a:r>
            <a:r>
              <a:rPr lang="en-ZA" dirty="0" smtClean="0"/>
              <a:t> were not accepted when they “</a:t>
            </a:r>
            <a:r>
              <a:rPr lang="en-ZA" i="1" dirty="0" smtClean="0"/>
              <a:t>drew near” </a:t>
            </a:r>
            <a:r>
              <a:rPr lang="en-ZA" dirty="0" smtClean="0"/>
              <a:t>but that it was as result of </a:t>
            </a:r>
            <a:r>
              <a:rPr lang="en-ZA" i="1" dirty="0" smtClean="0"/>
              <a:t>“drawing near” </a:t>
            </a:r>
            <a:r>
              <a:rPr lang="en-ZA" dirty="0" smtClean="0"/>
              <a:t>to </a:t>
            </a:r>
            <a:r>
              <a:rPr lang="he-IL" dirty="0" smtClean="0"/>
              <a:t>יהוה</a:t>
            </a:r>
            <a:r>
              <a:rPr lang="en-ZA" dirty="0" smtClean="0"/>
              <a:t>. </a:t>
            </a:r>
          </a:p>
          <a:p>
            <a:r>
              <a:rPr lang="en-ZA" dirty="0" smtClean="0"/>
              <a:t>The last five chapters have given every detail necessary for safely </a:t>
            </a:r>
            <a:r>
              <a:rPr lang="en-ZA" i="1" dirty="0" smtClean="0"/>
              <a:t>“drawing near.” </a:t>
            </a:r>
            <a:r>
              <a:rPr lang="en-ZA" dirty="0" smtClean="0"/>
              <a:t>We can only deduce that it is very important for us to </a:t>
            </a:r>
            <a:r>
              <a:rPr lang="en-ZA" i="1" dirty="0" smtClean="0"/>
              <a:t>“draw near</a:t>
            </a:r>
            <a:r>
              <a:rPr lang="en-ZA" dirty="0" smtClean="0"/>
              <a:t>” to Him for worship on His terms, not by how we determine worship should be.</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5400" dirty="0" smtClean="0"/>
              <a:t>יהושע</a:t>
            </a:r>
            <a:endParaRPr lang="en-ZA" sz="5400" dirty="0"/>
          </a:p>
        </p:txBody>
      </p:sp>
      <p:sp>
        <p:nvSpPr>
          <p:cNvPr id="3" name="Content Placeholder 2"/>
          <p:cNvSpPr>
            <a:spLocks noGrp="1"/>
          </p:cNvSpPr>
          <p:nvPr>
            <p:ph idx="1"/>
          </p:nvPr>
        </p:nvSpPr>
        <p:spPr/>
        <p:txBody>
          <a:bodyPr>
            <a:noAutofit/>
          </a:bodyPr>
          <a:lstStyle/>
          <a:p>
            <a:pPr>
              <a:lnSpc>
                <a:spcPts val="2200"/>
              </a:lnSpc>
            </a:pPr>
            <a:r>
              <a:rPr lang="he-IL" dirty="0" smtClean="0"/>
              <a:t>יהושע</a:t>
            </a:r>
            <a:r>
              <a:rPr lang="en-ZA" dirty="0" smtClean="0"/>
              <a:t> spoke at great length on the condition of the heart. Although our heart condition can be hidden (at least for a time) from our fellow man, it is always exposed to the Father. The way we can be aware of what is in our own heart is through the Word of Elohim:</a:t>
            </a:r>
          </a:p>
          <a:p>
            <a:pPr algn="ctr">
              <a:lnSpc>
                <a:spcPts val="2200"/>
              </a:lnSpc>
            </a:pPr>
            <a:r>
              <a:rPr lang="en-ZA" i="1" dirty="0" smtClean="0">
                <a:solidFill>
                  <a:srgbClr val="004821"/>
                </a:solidFill>
              </a:rPr>
              <a:t>For the Word of Elohim is living, and working, and sharper than any two-edged sword, cutting through even to the dividing of being and spirit, and of joints and marrow, and able to judge the thoughts and intentions of the heart. And there is no creature hidden from His sight, but all are naked and laid bare before the eyes of Him with whom is our account. </a:t>
            </a:r>
            <a:r>
              <a:rPr lang="en-ZA" b="1" i="1" dirty="0" smtClean="0">
                <a:solidFill>
                  <a:srgbClr val="004821"/>
                </a:solidFill>
              </a:rPr>
              <a:t>(Hebrews 4:12-13)</a:t>
            </a:r>
          </a:p>
          <a:p>
            <a:pPr>
              <a:lnSpc>
                <a:spcPts val="2200"/>
              </a:lnSpc>
            </a:pPr>
            <a:r>
              <a:rPr lang="he-IL" dirty="0" smtClean="0"/>
              <a:t>יהושע</a:t>
            </a:r>
            <a:r>
              <a:rPr lang="en-ZA" dirty="0" smtClean="0"/>
              <a:t> did make it possible for us to now approach (draw near) the throne of grace. But the verses up above which focus on the thought and intents of the heart are the context of the following verse:</a:t>
            </a:r>
          </a:p>
          <a:p>
            <a:pPr algn="ctr">
              <a:lnSpc>
                <a:spcPts val="2200"/>
              </a:lnSpc>
            </a:pPr>
            <a:r>
              <a:rPr lang="en-ZA" i="1" dirty="0" smtClean="0">
                <a:solidFill>
                  <a:srgbClr val="004821"/>
                </a:solidFill>
              </a:rPr>
              <a:t>Therefore, let us come boldly to the throne of favour, in order to receive compassion, and find favour for timely help</a:t>
            </a:r>
            <a:r>
              <a:rPr lang="en-ZA" b="1" i="1" dirty="0" smtClean="0">
                <a:solidFill>
                  <a:srgbClr val="004821"/>
                </a:solidFill>
              </a:rPr>
              <a:t>. (Hebrews 4:16)</a:t>
            </a:r>
          </a:p>
          <a:p>
            <a:pPr algn="ctr">
              <a:lnSpc>
                <a:spcPts val="2200"/>
              </a:lnSpc>
            </a:pP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HIS WAY</a:t>
            </a:r>
            <a:endParaRPr lang="en-ZA" dirty="0"/>
          </a:p>
        </p:txBody>
      </p:sp>
      <p:sp>
        <p:nvSpPr>
          <p:cNvPr id="3" name="Content Placeholder 2"/>
          <p:cNvSpPr>
            <a:spLocks noGrp="1"/>
          </p:cNvSpPr>
          <p:nvPr>
            <p:ph idx="1"/>
          </p:nvPr>
        </p:nvSpPr>
        <p:spPr/>
        <p:txBody>
          <a:bodyPr>
            <a:normAutofit/>
          </a:bodyPr>
          <a:lstStyle/>
          <a:p>
            <a:r>
              <a:rPr lang="en-ZA" dirty="0" smtClean="0"/>
              <a:t>The Word tells us to be careful to do things His way and that we can trust that what He has told us in the beginning is still relevant to us today:</a:t>
            </a:r>
          </a:p>
          <a:p>
            <a:pPr algn="ctr"/>
            <a:r>
              <a:rPr lang="en-ZA" i="1" dirty="0" smtClean="0">
                <a:solidFill>
                  <a:srgbClr val="004821"/>
                </a:solidFill>
              </a:rPr>
              <a:t>“For My thoughts are not your thoughts, neither are your ways My ways,” declares </a:t>
            </a:r>
            <a:r>
              <a:rPr lang="he-IL" i="1" dirty="0" smtClean="0">
                <a:solidFill>
                  <a:srgbClr val="004821"/>
                </a:solidFill>
              </a:rPr>
              <a:t>יהוה</a:t>
            </a:r>
            <a:r>
              <a:rPr lang="en-US" i="1" dirty="0" smtClean="0">
                <a:solidFill>
                  <a:srgbClr val="004821"/>
                </a:solidFill>
              </a:rPr>
              <a:t>. </a:t>
            </a:r>
            <a:r>
              <a:rPr lang="en-ZA" b="1" i="1" dirty="0" smtClean="0">
                <a:solidFill>
                  <a:srgbClr val="004821"/>
                </a:solidFill>
              </a:rPr>
              <a:t>(Isaiah 55:8)</a:t>
            </a:r>
          </a:p>
          <a:p>
            <a:pPr algn="ctr"/>
            <a:r>
              <a:rPr lang="he-IL" i="1" dirty="0" smtClean="0">
                <a:solidFill>
                  <a:srgbClr val="004821"/>
                </a:solidFill>
              </a:rPr>
              <a:t>יהושע</a:t>
            </a:r>
            <a:r>
              <a:rPr lang="en-ZA" i="1" dirty="0" smtClean="0">
                <a:solidFill>
                  <a:srgbClr val="004821"/>
                </a:solidFill>
              </a:rPr>
              <a:t> Messiah is the same yesterday, and today, and forever. </a:t>
            </a:r>
          </a:p>
          <a:p>
            <a:pPr algn="ctr"/>
            <a:r>
              <a:rPr lang="en-ZA" b="1" i="1" dirty="0" smtClean="0">
                <a:solidFill>
                  <a:srgbClr val="004821"/>
                </a:solidFill>
              </a:rPr>
              <a:t>(Hebrews 13:8)</a:t>
            </a:r>
          </a:p>
          <a:p>
            <a:r>
              <a:rPr lang="en-ZA" dirty="0" smtClean="0"/>
              <a:t>Chapter 16 gives us many of the details of the Day of Atonement, or Yom Kippur. The very essence of this day is about the necessity for the shedding of innocent blood to cover sin. The primary objective was to maintain a pure sanctuary so that </a:t>
            </a:r>
            <a:r>
              <a:rPr lang="he-IL" dirty="0" smtClean="0"/>
              <a:t>יהוה</a:t>
            </a:r>
            <a:r>
              <a:rPr lang="en-ZA" dirty="0" smtClean="0"/>
              <a:t> would not withdraw His Presence from the Israelite community. The people also must be purified, beginning with the High Priest, the entire Priesthood and all of Israel.</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ACHAREI MOT</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sz="2400" b="0" dirty="0" smtClean="0"/>
              <a:t>The numeric value of “</a:t>
            </a:r>
            <a:r>
              <a:rPr lang="en-ZA" sz="2400" b="0" dirty="0" err="1" smtClean="0"/>
              <a:t>Acharei</a:t>
            </a:r>
            <a:r>
              <a:rPr lang="en-ZA" sz="2400" b="0" dirty="0" smtClean="0"/>
              <a:t> Mot” total 665, which also equals “</a:t>
            </a:r>
            <a:r>
              <a:rPr lang="en-ZA" sz="2400" b="0" i="1" dirty="0" err="1" smtClean="0"/>
              <a:t>mitsnepheth</a:t>
            </a:r>
            <a:r>
              <a:rPr lang="en-ZA" sz="2400" b="0" i="1" dirty="0" smtClean="0"/>
              <a:t>”</a:t>
            </a:r>
            <a:r>
              <a:rPr lang="en-ZA" sz="2400" b="0" dirty="0" smtClean="0"/>
              <a:t> from Exodus 28:37, which is the “</a:t>
            </a:r>
            <a:r>
              <a:rPr lang="en-ZA" sz="2400" b="0" i="1" dirty="0" smtClean="0"/>
              <a:t>turban</a:t>
            </a:r>
            <a:r>
              <a:rPr lang="en-ZA" sz="2400" b="0" dirty="0" smtClean="0"/>
              <a:t>” or “</a:t>
            </a:r>
            <a:r>
              <a:rPr lang="en-ZA" sz="2400" b="0" i="1" dirty="0" smtClean="0"/>
              <a:t>mitre” </a:t>
            </a:r>
            <a:r>
              <a:rPr lang="en-ZA" sz="2400" b="0" dirty="0" smtClean="0"/>
              <a:t>worn on the head of the High Priest. </a:t>
            </a:r>
          </a:p>
          <a:p>
            <a:pPr algn="just">
              <a:lnSpc>
                <a:spcPts val="2300"/>
              </a:lnSpc>
            </a:pPr>
            <a:r>
              <a:rPr lang="en-ZA" sz="2400" i="1" dirty="0" smtClean="0"/>
              <a:t>Leviticus 16:1-4 – We note the following:  </a:t>
            </a:r>
          </a:p>
          <a:p>
            <a:pPr marL="182563" indent="-182563" algn="just">
              <a:lnSpc>
                <a:spcPts val="2300"/>
              </a:lnSpc>
              <a:buFont typeface="Arial" pitchFamily="34" charset="0"/>
              <a:buChar char="•"/>
            </a:pPr>
            <a:r>
              <a:rPr lang="en-ZA" sz="2400" b="0" dirty="0" smtClean="0"/>
              <a:t>The High Priest (</a:t>
            </a:r>
            <a:r>
              <a:rPr lang="en-ZA" sz="2400" b="0" i="1" dirty="0" err="1" smtClean="0"/>
              <a:t>Kohen</a:t>
            </a:r>
            <a:r>
              <a:rPr lang="en-ZA" sz="2400" b="0" i="1" dirty="0" smtClean="0"/>
              <a:t> </a:t>
            </a:r>
            <a:r>
              <a:rPr lang="en-ZA" sz="2400" b="0" i="1" dirty="0" err="1" smtClean="0"/>
              <a:t>HaGadol</a:t>
            </a:r>
            <a:r>
              <a:rPr lang="en-ZA" sz="2400" b="0" i="1" dirty="0" smtClean="0"/>
              <a:t>) </a:t>
            </a:r>
            <a:r>
              <a:rPr lang="en-ZA" sz="2400" b="0" dirty="0" smtClean="0"/>
              <a:t>can only enter inside the veil, the Holy of Holies, once a year, at Yom Kippur.</a:t>
            </a:r>
          </a:p>
          <a:p>
            <a:pPr marL="182563" indent="-182563">
              <a:lnSpc>
                <a:spcPts val="2300"/>
              </a:lnSpc>
              <a:buFont typeface="Arial" pitchFamily="34" charset="0"/>
              <a:buChar char="•"/>
            </a:pPr>
            <a:r>
              <a:rPr lang="en-ZA" b="0" dirty="0" smtClean="0"/>
              <a:t>In order to minister before the </a:t>
            </a:r>
            <a:r>
              <a:rPr lang="he-IL" b="0" dirty="0" smtClean="0"/>
              <a:t>יהוה</a:t>
            </a:r>
            <a:r>
              <a:rPr lang="en-ZA" b="0" dirty="0" smtClean="0"/>
              <a:t> on this holy day, Aharon first immersed himself in the </a:t>
            </a:r>
            <a:r>
              <a:rPr lang="en-ZA" b="0" dirty="0" err="1" smtClean="0"/>
              <a:t>mikvah</a:t>
            </a:r>
            <a:r>
              <a:rPr lang="en-ZA" b="0" dirty="0" smtClean="0"/>
              <a:t> (ritual cleansing).</a:t>
            </a:r>
          </a:p>
          <a:p>
            <a:pPr marL="182563" indent="-182563">
              <a:lnSpc>
                <a:spcPts val="2300"/>
              </a:lnSpc>
              <a:buFont typeface="Arial" pitchFamily="34" charset="0"/>
              <a:buChar char="•"/>
            </a:pPr>
            <a:r>
              <a:rPr lang="en-ZA" b="0" dirty="0" smtClean="0"/>
              <a:t>Before he brought the </a:t>
            </a:r>
            <a:r>
              <a:rPr lang="en-ZA" b="0" dirty="0" err="1" smtClean="0"/>
              <a:t>ketoret</a:t>
            </a:r>
            <a:r>
              <a:rPr lang="en-ZA" b="0" dirty="0" smtClean="0"/>
              <a:t> (incense offering) into the Holy of Holies, the innermost chamber of the Sanctuary, he donned simple, white linen clothing, representing purity and humility, which was appropriate for this sacred day, instead of his resplendent golden garments.</a:t>
            </a:r>
          </a:p>
          <a:p>
            <a:pPr marL="182563" indent="-182563" algn="just">
              <a:lnSpc>
                <a:spcPts val="2300"/>
              </a:lnSpc>
              <a:buFont typeface="Arial" pitchFamily="34" charset="0"/>
              <a:buChar char="•"/>
            </a:pPr>
            <a:r>
              <a:rPr lang="en-ZA" sz="2400" b="0" dirty="0" smtClean="0"/>
              <a:t>When he comes into the Holy of Holies, part of his prescribed clothing is this </a:t>
            </a:r>
            <a:r>
              <a:rPr lang="en-ZA" sz="2400" b="0" i="1" dirty="0" smtClean="0"/>
              <a:t>“</a:t>
            </a:r>
            <a:r>
              <a:rPr lang="en-ZA" sz="2400" b="0" i="1" dirty="0" err="1" smtClean="0"/>
              <a:t>mitsnepheth</a:t>
            </a:r>
            <a:r>
              <a:rPr lang="en-ZA" sz="2400" b="0" i="1" dirty="0" smtClean="0"/>
              <a:t>” </a:t>
            </a:r>
            <a:r>
              <a:rPr lang="en-ZA" sz="2400" b="0" dirty="0" smtClean="0"/>
              <a:t>or turban, a reminder of his sons’ disobedience.  </a:t>
            </a:r>
          </a:p>
          <a:p>
            <a:pPr marL="182563" indent="-182563" algn="just">
              <a:buFont typeface="Arial" pitchFamily="34" charset="0"/>
              <a:buChar char="•"/>
            </a:pPr>
            <a:endParaRPr lang="en-ZA" sz="2800" b="0" dirty="0" smtClean="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36012</TotalTime>
  <Words>6886</Words>
  <Application>Microsoft Office PowerPoint</Application>
  <PresentationFormat>On-screen Show (4:3)</PresentationFormat>
  <Paragraphs>237</Paragraphs>
  <Slides>40</Slides>
  <Notes>1</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Slide 1</vt:lpstr>
      <vt:lpstr>RECOGNITION</vt:lpstr>
      <vt:lpstr>ACHAREI MOT (After the Death) </vt:lpstr>
      <vt:lpstr>PURSUIT OF HOLINESS</vt:lpstr>
      <vt:lpstr>OBEDIENCE &amp; FORGIVENESS</vt:lpstr>
      <vt:lpstr>DRAWING NEAR</vt:lpstr>
      <vt:lpstr>יהושע</vt:lpstr>
      <vt:lpstr>HIS WAY</vt:lpstr>
      <vt:lpstr>ACHAREI MOT</vt:lpstr>
      <vt:lpstr>OFFERINGS</vt:lpstr>
      <vt:lpstr>HOLY CONFIDENCE</vt:lpstr>
      <vt:lpstr>AZA’ZEL</vt:lpstr>
      <vt:lpstr>SCAPEGOAT</vt:lpstr>
      <vt:lpstr>PERFECT JUSTICE</vt:lpstr>
      <vt:lpstr>יהושע AND BARABBAS</vt:lpstr>
      <vt:lpstr>SATAN</vt:lpstr>
      <vt:lpstr>AARON AND יהושע </vt:lpstr>
      <vt:lpstr>AARON AND יהושע CON’T</vt:lpstr>
      <vt:lpstr>THE LAW OF BLOOD</vt:lpstr>
      <vt:lpstr>PLACE OF WORSHIP</vt:lpstr>
      <vt:lpstr>A HOME FOR GOD</vt:lpstr>
      <vt:lpstr>NEW COVENANT</vt:lpstr>
      <vt:lpstr>DECLARED AS LAW BY THE APOSTLES</vt:lpstr>
      <vt:lpstr>BLOOD IS LIFE</vt:lpstr>
      <vt:lpstr>NEW TESTAMENT COMMANDMENT</vt:lpstr>
      <vt:lpstr>IMPORTANCE OF THE BLOOD OF יהושע: Batya Wootten’s book “Who is Israel”</vt:lpstr>
      <vt:lpstr>IMPORTANCE OF THE BLOOD OF יהושע: Batya Wootten’s book “Who is Israel”</vt:lpstr>
      <vt:lpstr>IMPORTANCE OF THE BLOOD OF יהושע: Batya Wootten’s book “Who is Israel”</vt:lpstr>
      <vt:lpstr>LIFE</vt:lpstr>
      <vt:lpstr>I AM יהוה</vt:lpstr>
      <vt:lpstr>LAWS OF FAMILY PURITY</vt:lpstr>
      <vt:lpstr>ROYAL PRIESTHOOD</vt:lpstr>
      <vt:lpstr>“UNCOVER THE NAKEDNESS OF”</vt:lpstr>
      <vt:lpstr>“UNCOVER THE NAKEDNESS OF”</vt:lpstr>
      <vt:lpstr>NAKEDNESS</vt:lpstr>
      <vt:lpstr>RIGHTEOUSNESS</vt:lpstr>
      <vt:lpstr>OBEDIENCE TO RIGHTEOUSNESS</vt:lpstr>
      <vt:lpstr>WE ARE CALLED TO CLOTHE</vt:lpstr>
      <vt:lpstr>IMITATION OF THE UNGODLY</vt:lpstr>
      <vt:lpstr>MOLEK</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936</cp:revision>
  <dcterms:created xsi:type="dcterms:W3CDTF">2010-10-31T07:41:47Z</dcterms:created>
  <dcterms:modified xsi:type="dcterms:W3CDTF">2014-03-01T13:42:40Z</dcterms:modified>
</cp:coreProperties>
</file>